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56" autoAdjust="0"/>
  </p:normalViewPr>
  <p:slideViewPr>
    <p:cSldViewPr snapToGrid="0">
      <p:cViewPr varScale="1">
        <p:scale>
          <a:sx n="61" d="100"/>
          <a:sy n="61"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35ACD2-9B9B-401B-AC25-6833369C162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11247F1-BB20-4FFF-8262-8BCB2047362D}">
      <dgm:prSet phldrT="[Text]"/>
      <dgm:spPr/>
      <dgm:t>
        <a:bodyPr/>
        <a:lstStyle/>
        <a:p>
          <a:pPr>
            <a:buFont typeface="+mj-lt"/>
            <a:buAutoNum type="alphaLcPeriod"/>
          </a:pPr>
          <a:r>
            <a:rPr lang="en-US" dirty="0"/>
            <a:t>Is it possible an age old prophecy enshrined in the book of Revelation becomes relevant and move to its fulfilment in a world living in the expectancy of the New World Order?</a:t>
          </a:r>
        </a:p>
      </dgm:t>
    </dgm:pt>
    <dgm:pt modelId="{EC6892F1-79CA-41AD-98D8-6A30003A7EC0}" type="parTrans" cxnId="{044138EC-E5B1-4528-89D8-1AE9EC6455DE}">
      <dgm:prSet/>
      <dgm:spPr/>
      <dgm:t>
        <a:bodyPr/>
        <a:lstStyle/>
        <a:p>
          <a:endParaRPr lang="en-US"/>
        </a:p>
      </dgm:t>
    </dgm:pt>
    <dgm:pt modelId="{97C5978F-DF04-4ED8-8FFD-915E584CB2C3}" type="sibTrans" cxnId="{044138EC-E5B1-4528-89D8-1AE9EC6455DE}">
      <dgm:prSet/>
      <dgm:spPr/>
      <dgm:t>
        <a:bodyPr/>
        <a:lstStyle/>
        <a:p>
          <a:endParaRPr lang="en-US"/>
        </a:p>
      </dgm:t>
    </dgm:pt>
    <dgm:pt modelId="{2A83BC99-3949-4226-AE0E-C2A6364F3820}">
      <dgm:prSet phldrT="[Text]"/>
      <dgm:spPr/>
      <dgm:t>
        <a:bodyPr/>
        <a:lstStyle/>
        <a:p>
          <a:pPr>
            <a:buFont typeface="+mj-lt"/>
            <a:buAutoNum type="alphaLcPeriod"/>
          </a:pPr>
          <a:r>
            <a:rPr lang="en-US" dirty="0"/>
            <a:t>Is it possible too that this prophecy of </a:t>
          </a:r>
          <a:r>
            <a:rPr lang="en-US" b="1" dirty="0"/>
            <a:t>Revelation 18:4</a:t>
          </a:r>
          <a:r>
            <a:rPr lang="en-US" dirty="0"/>
            <a:t>, move to its fulfilment where Strategic Development Goals (SDG) and Nations’ Egocentrism and inward economic practices interspersed with America’s Trade War and high Tariffs which have reduced nations to the state of beggars are the only concerns of the world?</a:t>
          </a:r>
        </a:p>
      </dgm:t>
    </dgm:pt>
    <dgm:pt modelId="{7D61EA92-D501-49CE-8E05-C56A0BE43DD9}" type="parTrans" cxnId="{BAA14F5E-0A46-4C38-BB4E-E1804D4724E2}">
      <dgm:prSet/>
      <dgm:spPr/>
      <dgm:t>
        <a:bodyPr/>
        <a:lstStyle/>
        <a:p>
          <a:endParaRPr lang="en-US"/>
        </a:p>
      </dgm:t>
    </dgm:pt>
    <dgm:pt modelId="{8EC97822-3CC5-43BD-B26D-15DA43D16D6C}" type="sibTrans" cxnId="{BAA14F5E-0A46-4C38-BB4E-E1804D4724E2}">
      <dgm:prSet/>
      <dgm:spPr/>
      <dgm:t>
        <a:bodyPr/>
        <a:lstStyle/>
        <a:p>
          <a:endParaRPr lang="en-US"/>
        </a:p>
      </dgm:t>
    </dgm:pt>
    <dgm:pt modelId="{0DB2C1A4-5994-4D54-AEB3-D6A111DAE3E3}">
      <dgm:prSet/>
      <dgm:spPr/>
      <dgm:t>
        <a:bodyPr/>
        <a:lstStyle/>
        <a:p>
          <a:pPr>
            <a:buFont typeface="+mj-lt"/>
            <a:buAutoNum type="alphaLcPeriod"/>
          </a:pPr>
          <a:r>
            <a:rPr lang="en-US" dirty="0"/>
            <a:t>Is it also possible that this prophecy will move to its fulfillment where global Warmings, Climatic Changes, the needed green revolution are the top items on the agenda of </a:t>
          </a:r>
          <a:r>
            <a:rPr lang="en-US" dirty="0" err="1"/>
            <a:t>Interntional</a:t>
          </a:r>
          <a:r>
            <a:rPr lang="en-US" dirty="0"/>
            <a:t> World Leadership Summits?</a:t>
          </a:r>
        </a:p>
      </dgm:t>
    </dgm:pt>
    <dgm:pt modelId="{108B542D-EA6E-4A6A-BD81-30074C58A9BC}" type="parTrans" cxnId="{59137514-8832-410E-9E4F-B4CA34921AB6}">
      <dgm:prSet/>
      <dgm:spPr/>
      <dgm:t>
        <a:bodyPr/>
        <a:lstStyle/>
        <a:p>
          <a:endParaRPr lang="en-US"/>
        </a:p>
      </dgm:t>
    </dgm:pt>
    <dgm:pt modelId="{849F6892-9B97-4BDA-BBA2-E93AA0595703}" type="sibTrans" cxnId="{59137514-8832-410E-9E4F-B4CA34921AB6}">
      <dgm:prSet/>
      <dgm:spPr/>
      <dgm:t>
        <a:bodyPr/>
        <a:lstStyle/>
        <a:p>
          <a:endParaRPr lang="en-US"/>
        </a:p>
      </dgm:t>
    </dgm:pt>
    <dgm:pt modelId="{923624DA-F63A-428A-A4FA-42331A1B0669}" type="pres">
      <dgm:prSet presAssocID="{4835ACD2-9B9B-401B-AC25-6833369C162C}" presName="vert0" presStyleCnt="0">
        <dgm:presLayoutVars>
          <dgm:dir/>
          <dgm:animOne val="branch"/>
          <dgm:animLvl val="lvl"/>
        </dgm:presLayoutVars>
      </dgm:prSet>
      <dgm:spPr/>
    </dgm:pt>
    <dgm:pt modelId="{330CC10B-522E-4156-8178-F9D6AB012219}" type="pres">
      <dgm:prSet presAssocID="{A11247F1-BB20-4FFF-8262-8BCB2047362D}" presName="thickLine" presStyleLbl="alignNode1" presStyleIdx="0" presStyleCnt="3"/>
      <dgm:spPr/>
    </dgm:pt>
    <dgm:pt modelId="{8BBB01D6-135A-441C-9615-7707F099652B}" type="pres">
      <dgm:prSet presAssocID="{A11247F1-BB20-4FFF-8262-8BCB2047362D}" presName="horz1" presStyleCnt="0"/>
      <dgm:spPr/>
    </dgm:pt>
    <dgm:pt modelId="{CB0DF288-C6CC-4E6B-90E6-370383ED36BA}" type="pres">
      <dgm:prSet presAssocID="{A11247F1-BB20-4FFF-8262-8BCB2047362D}" presName="tx1" presStyleLbl="revTx" presStyleIdx="0" presStyleCnt="3" custLinFactNeighborY="9404"/>
      <dgm:spPr/>
    </dgm:pt>
    <dgm:pt modelId="{956BF797-4AAD-48E4-9CA3-B775D92634D7}" type="pres">
      <dgm:prSet presAssocID="{A11247F1-BB20-4FFF-8262-8BCB2047362D}" presName="vert1" presStyleCnt="0"/>
      <dgm:spPr/>
    </dgm:pt>
    <dgm:pt modelId="{5218C8E0-361A-4101-B0F2-9AA37820964D}" type="pres">
      <dgm:prSet presAssocID="{0DB2C1A4-5994-4D54-AEB3-D6A111DAE3E3}" presName="thickLine" presStyleLbl="alignNode1" presStyleIdx="1" presStyleCnt="3"/>
      <dgm:spPr/>
    </dgm:pt>
    <dgm:pt modelId="{B4140069-A010-407D-9830-59A93F308AA7}" type="pres">
      <dgm:prSet presAssocID="{0DB2C1A4-5994-4D54-AEB3-D6A111DAE3E3}" presName="horz1" presStyleCnt="0"/>
      <dgm:spPr/>
    </dgm:pt>
    <dgm:pt modelId="{4707EC45-C72F-4154-95CB-BA59F4E80704}" type="pres">
      <dgm:prSet presAssocID="{0DB2C1A4-5994-4D54-AEB3-D6A111DAE3E3}" presName="tx1" presStyleLbl="revTx" presStyleIdx="1" presStyleCnt="3"/>
      <dgm:spPr/>
    </dgm:pt>
    <dgm:pt modelId="{85D48E02-89B8-4BD3-923E-9DB66D964013}" type="pres">
      <dgm:prSet presAssocID="{0DB2C1A4-5994-4D54-AEB3-D6A111DAE3E3}" presName="vert1" presStyleCnt="0"/>
      <dgm:spPr/>
    </dgm:pt>
    <dgm:pt modelId="{B9125286-C9F1-4A5E-8313-943AD7C32A49}" type="pres">
      <dgm:prSet presAssocID="{2A83BC99-3949-4226-AE0E-C2A6364F3820}" presName="thickLine" presStyleLbl="alignNode1" presStyleIdx="2" presStyleCnt="3"/>
      <dgm:spPr/>
    </dgm:pt>
    <dgm:pt modelId="{D97166AB-1CE3-48C7-9ACC-1011291B17FF}" type="pres">
      <dgm:prSet presAssocID="{2A83BC99-3949-4226-AE0E-C2A6364F3820}" presName="horz1" presStyleCnt="0"/>
      <dgm:spPr/>
    </dgm:pt>
    <dgm:pt modelId="{7030E945-650E-4ECD-BC2B-F14BA4220BD9}" type="pres">
      <dgm:prSet presAssocID="{2A83BC99-3949-4226-AE0E-C2A6364F3820}" presName="tx1" presStyleLbl="revTx" presStyleIdx="2" presStyleCnt="3"/>
      <dgm:spPr/>
    </dgm:pt>
    <dgm:pt modelId="{48553FBB-F695-4FA2-B014-7248414EB4C8}" type="pres">
      <dgm:prSet presAssocID="{2A83BC99-3949-4226-AE0E-C2A6364F3820}" presName="vert1" presStyleCnt="0"/>
      <dgm:spPr/>
    </dgm:pt>
  </dgm:ptLst>
  <dgm:cxnLst>
    <dgm:cxn modelId="{59137514-8832-410E-9E4F-B4CA34921AB6}" srcId="{4835ACD2-9B9B-401B-AC25-6833369C162C}" destId="{0DB2C1A4-5994-4D54-AEB3-D6A111DAE3E3}" srcOrd="1" destOrd="0" parTransId="{108B542D-EA6E-4A6A-BD81-30074C58A9BC}" sibTransId="{849F6892-9B97-4BDA-BBA2-E93AA0595703}"/>
    <dgm:cxn modelId="{BAA14F5E-0A46-4C38-BB4E-E1804D4724E2}" srcId="{4835ACD2-9B9B-401B-AC25-6833369C162C}" destId="{2A83BC99-3949-4226-AE0E-C2A6364F3820}" srcOrd="2" destOrd="0" parTransId="{7D61EA92-D501-49CE-8E05-C56A0BE43DD9}" sibTransId="{8EC97822-3CC5-43BD-B26D-15DA43D16D6C}"/>
    <dgm:cxn modelId="{174AFC63-629E-458B-BD54-E24AA367D904}" type="presOf" srcId="{4835ACD2-9B9B-401B-AC25-6833369C162C}" destId="{923624DA-F63A-428A-A4FA-42331A1B0669}" srcOrd="0" destOrd="0" presId="urn:microsoft.com/office/officeart/2008/layout/LinedList"/>
    <dgm:cxn modelId="{2E76EA45-8C24-479E-A27D-67C1692FB57D}" type="presOf" srcId="{2A83BC99-3949-4226-AE0E-C2A6364F3820}" destId="{7030E945-650E-4ECD-BC2B-F14BA4220BD9}" srcOrd="0" destOrd="0" presId="urn:microsoft.com/office/officeart/2008/layout/LinedList"/>
    <dgm:cxn modelId="{BBDE3E92-97D4-41C4-A992-F45758A6ABC1}" type="presOf" srcId="{0DB2C1A4-5994-4D54-AEB3-D6A111DAE3E3}" destId="{4707EC45-C72F-4154-95CB-BA59F4E80704}" srcOrd="0" destOrd="0" presId="urn:microsoft.com/office/officeart/2008/layout/LinedList"/>
    <dgm:cxn modelId="{4F1292CF-7245-4332-B92E-2A7B721A8C19}" type="presOf" srcId="{A11247F1-BB20-4FFF-8262-8BCB2047362D}" destId="{CB0DF288-C6CC-4E6B-90E6-370383ED36BA}" srcOrd="0" destOrd="0" presId="urn:microsoft.com/office/officeart/2008/layout/LinedList"/>
    <dgm:cxn modelId="{044138EC-E5B1-4528-89D8-1AE9EC6455DE}" srcId="{4835ACD2-9B9B-401B-AC25-6833369C162C}" destId="{A11247F1-BB20-4FFF-8262-8BCB2047362D}" srcOrd="0" destOrd="0" parTransId="{EC6892F1-79CA-41AD-98D8-6A30003A7EC0}" sibTransId="{97C5978F-DF04-4ED8-8FFD-915E584CB2C3}"/>
    <dgm:cxn modelId="{AFB66212-7B2A-4CEE-B83C-6CEF30430BB2}" type="presParOf" srcId="{923624DA-F63A-428A-A4FA-42331A1B0669}" destId="{330CC10B-522E-4156-8178-F9D6AB012219}" srcOrd="0" destOrd="0" presId="urn:microsoft.com/office/officeart/2008/layout/LinedList"/>
    <dgm:cxn modelId="{1E2321CB-9A0F-425A-8BAB-BD520F7D5B62}" type="presParOf" srcId="{923624DA-F63A-428A-A4FA-42331A1B0669}" destId="{8BBB01D6-135A-441C-9615-7707F099652B}" srcOrd="1" destOrd="0" presId="urn:microsoft.com/office/officeart/2008/layout/LinedList"/>
    <dgm:cxn modelId="{2D821F48-F8C5-4CBB-97B0-A5FE6E8FBD75}" type="presParOf" srcId="{8BBB01D6-135A-441C-9615-7707F099652B}" destId="{CB0DF288-C6CC-4E6B-90E6-370383ED36BA}" srcOrd="0" destOrd="0" presId="urn:microsoft.com/office/officeart/2008/layout/LinedList"/>
    <dgm:cxn modelId="{6D86786C-B611-4825-A4E7-F7FBF2B68DCB}" type="presParOf" srcId="{8BBB01D6-135A-441C-9615-7707F099652B}" destId="{956BF797-4AAD-48E4-9CA3-B775D92634D7}" srcOrd="1" destOrd="0" presId="urn:microsoft.com/office/officeart/2008/layout/LinedList"/>
    <dgm:cxn modelId="{CC90C9A0-96B0-4FEC-9DE2-EB84045B4DDE}" type="presParOf" srcId="{923624DA-F63A-428A-A4FA-42331A1B0669}" destId="{5218C8E0-361A-4101-B0F2-9AA37820964D}" srcOrd="2" destOrd="0" presId="urn:microsoft.com/office/officeart/2008/layout/LinedList"/>
    <dgm:cxn modelId="{4F7AB9DA-86B9-415F-B308-09AFE148B719}" type="presParOf" srcId="{923624DA-F63A-428A-A4FA-42331A1B0669}" destId="{B4140069-A010-407D-9830-59A93F308AA7}" srcOrd="3" destOrd="0" presId="urn:microsoft.com/office/officeart/2008/layout/LinedList"/>
    <dgm:cxn modelId="{225545FA-A0B7-4936-8AE4-6B115E66C711}" type="presParOf" srcId="{B4140069-A010-407D-9830-59A93F308AA7}" destId="{4707EC45-C72F-4154-95CB-BA59F4E80704}" srcOrd="0" destOrd="0" presId="urn:microsoft.com/office/officeart/2008/layout/LinedList"/>
    <dgm:cxn modelId="{8DBEA581-8536-4D3F-994D-7A9DC3C283A7}" type="presParOf" srcId="{B4140069-A010-407D-9830-59A93F308AA7}" destId="{85D48E02-89B8-4BD3-923E-9DB66D964013}" srcOrd="1" destOrd="0" presId="urn:microsoft.com/office/officeart/2008/layout/LinedList"/>
    <dgm:cxn modelId="{175EBCDE-D846-45F6-9C1E-647BDCE90FE3}" type="presParOf" srcId="{923624DA-F63A-428A-A4FA-42331A1B0669}" destId="{B9125286-C9F1-4A5E-8313-943AD7C32A49}" srcOrd="4" destOrd="0" presId="urn:microsoft.com/office/officeart/2008/layout/LinedList"/>
    <dgm:cxn modelId="{E06D4FEA-8957-4AB9-9293-9DF1E5AFE018}" type="presParOf" srcId="{923624DA-F63A-428A-A4FA-42331A1B0669}" destId="{D97166AB-1CE3-48C7-9ACC-1011291B17FF}" srcOrd="5" destOrd="0" presId="urn:microsoft.com/office/officeart/2008/layout/LinedList"/>
    <dgm:cxn modelId="{38BA0DB2-A1B5-455F-BD15-DD25F2F20D9D}" type="presParOf" srcId="{D97166AB-1CE3-48C7-9ACC-1011291B17FF}" destId="{7030E945-650E-4ECD-BC2B-F14BA4220BD9}" srcOrd="0" destOrd="0" presId="urn:microsoft.com/office/officeart/2008/layout/LinedList"/>
    <dgm:cxn modelId="{F71F98AB-B297-40DB-BBF3-52778410A1CD}" type="presParOf" srcId="{D97166AB-1CE3-48C7-9ACC-1011291B17FF}" destId="{48553FBB-F695-4FA2-B014-7248414EB4C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5ACD2-9B9B-401B-AC25-6833369C162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11247F1-BB20-4FFF-8262-8BCB2047362D}">
      <dgm:prSet phldrT="[Text]" custT="1"/>
      <dgm:spPr/>
      <dgm:t>
        <a:bodyPr/>
        <a:lstStyle/>
        <a:p>
          <a:pPr>
            <a:buFont typeface="+mj-lt"/>
            <a:buAutoNum type="alphaLcPeriod"/>
          </a:pPr>
          <a:r>
            <a:rPr lang="en-US" sz="3200"/>
            <a:t>Is it possible the prophecy will find its fulfilment in this world of Youth addictions to drugs, lotteries and the get rich quick </a:t>
          </a:r>
          <a:r>
            <a:rPr lang="en-US" sz="3200" b="1" i="1"/>
            <a:t>sakawa</a:t>
          </a:r>
          <a:r>
            <a:rPr lang="en-US" sz="3200"/>
            <a:t> juju craze?</a:t>
          </a:r>
          <a:endParaRPr lang="en-US" sz="3200" dirty="0"/>
        </a:p>
      </dgm:t>
    </dgm:pt>
    <dgm:pt modelId="{EC6892F1-79CA-41AD-98D8-6A30003A7EC0}" type="parTrans" cxnId="{044138EC-E5B1-4528-89D8-1AE9EC6455DE}">
      <dgm:prSet/>
      <dgm:spPr/>
      <dgm:t>
        <a:bodyPr/>
        <a:lstStyle/>
        <a:p>
          <a:endParaRPr lang="en-US" sz="3200"/>
        </a:p>
      </dgm:t>
    </dgm:pt>
    <dgm:pt modelId="{97C5978F-DF04-4ED8-8FFD-915E584CB2C3}" type="sibTrans" cxnId="{044138EC-E5B1-4528-89D8-1AE9EC6455DE}">
      <dgm:prSet/>
      <dgm:spPr/>
      <dgm:t>
        <a:bodyPr/>
        <a:lstStyle/>
        <a:p>
          <a:endParaRPr lang="en-US" sz="3200"/>
        </a:p>
      </dgm:t>
    </dgm:pt>
    <dgm:pt modelId="{6C5E3B69-24F6-4112-81E0-954679EE9158}">
      <dgm:prSet custT="1"/>
      <dgm:spPr/>
      <dgm:t>
        <a:bodyPr/>
        <a:lstStyle/>
        <a:p>
          <a:pPr>
            <a:buFont typeface="+mj-lt"/>
            <a:buAutoNum type="alphaLcPeriod"/>
          </a:pPr>
          <a:r>
            <a:rPr lang="en-US" sz="3200"/>
            <a:t>Is it possible the prophecy to call the world our of Babylon find its fulfilment in a world measured with modern day Spiritism?</a:t>
          </a:r>
        </a:p>
      </dgm:t>
    </dgm:pt>
    <dgm:pt modelId="{74D8560C-9161-4F1F-99F6-300731E69BA3}" type="parTrans" cxnId="{496F05D1-B45D-483F-8AB2-8F0D7AC7B4E1}">
      <dgm:prSet/>
      <dgm:spPr/>
      <dgm:t>
        <a:bodyPr/>
        <a:lstStyle/>
        <a:p>
          <a:endParaRPr lang="en-US" sz="3200"/>
        </a:p>
      </dgm:t>
    </dgm:pt>
    <dgm:pt modelId="{02BC572A-524E-4AD9-A56A-B730F5D0B44B}" type="sibTrans" cxnId="{496F05D1-B45D-483F-8AB2-8F0D7AC7B4E1}">
      <dgm:prSet/>
      <dgm:spPr/>
      <dgm:t>
        <a:bodyPr/>
        <a:lstStyle/>
        <a:p>
          <a:endParaRPr lang="en-US" sz="3200"/>
        </a:p>
      </dgm:t>
    </dgm:pt>
    <dgm:pt modelId="{923624DA-F63A-428A-A4FA-42331A1B0669}" type="pres">
      <dgm:prSet presAssocID="{4835ACD2-9B9B-401B-AC25-6833369C162C}" presName="vert0" presStyleCnt="0">
        <dgm:presLayoutVars>
          <dgm:dir/>
          <dgm:animOne val="branch"/>
          <dgm:animLvl val="lvl"/>
        </dgm:presLayoutVars>
      </dgm:prSet>
      <dgm:spPr/>
    </dgm:pt>
    <dgm:pt modelId="{330CC10B-522E-4156-8178-F9D6AB012219}" type="pres">
      <dgm:prSet presAssocID="{A11247F1-BB20-4FFF-8262-8BCB2047362D}" presName="thickLine" presStyleLbl="alignNode1" presStyleIdx="0" presStyleCnt="2"/>
      <dgm:spPr/>
    </dgm:pt>
    <dgm:pt modelId="{8BBB01D6-135A-441C-9615-7707F099652B}" type="pres">
      <dgm:prSet presAssocID="{A11247F1-BB20-4FFF-8262-8BCB2047362D}" presName="horz1" presStyleCnt="0"/>
      <dgm:spPr/>
    </dgm:pt>
    <dgm:pt modelId="{CB0DF288-C6CC-4E6B-90E6-370383ED36BA}" type="pres">
      <dgm:prSet presAssocID="{A11247F1-BB20-4FFF-8262-8BCB2047362D}" presName="tx1" presStyleLbl="revTx" presStyleIdx="0" presStyleCnt="2"/>
      <dgm:spPr/>
    </dgm:pt>
    <dgm:pt modelId="{956BF797-4AAD-48E4-9CA3-B775D92634D7}" type="pres">
      <dgm:prSet presAssocID="{A11247F1-BB20-4FFF-8262-8BCB2047362D}" presName="vert1" presStyleCnt="0"/>
      <dgm:spPr/>
    </dgm:pt>
    <dgm:pt modelId="{60C8E68C-E4B6-4CBE-ADA7-A7CDD9787081}" type="pres">
      <dgm:prSet presAssocID="{6C5E3B69-24F6-4112-81E0-954679EE9158}" presName="thickLine" presStyleLbl="alignNode1" presStyleIdx="1" presStyleCnt="2"/>
      <dgm:spPr/>
    </dgm:pt>
    <dgm:pt modelId="{02F2F17E-FA43-4432-B93E-C39C260BA8BE}" type="pres">
      <dgm:prSet presAssocID="{6C5E3B69-24F6-4112-81E0-954679EE9158}" presName="horz1" presStyleCnt="0"/>
      <dgm:spPr/>
    </dgm:pt>
    <dgm:pt modelId="{EB14ADB0-1C52-44DB-BB22-AF1C0EB1453F}" type="pres">
      <dgm:prSet presAssocID="{6C5E3B69-24F6-4112-81E0-954679EE9158}" presName="tx1" presStyleLbl="revTx" presStyleIdx="1" presStyleCnt="2"/>
      <dgm:spPr/>
    </dgm:pt>
    <dgm:pt modelId="{06CD493E-8A89-4B60-9A1C-AD9F7E9FF05C}" type="pres">
      <dgm:prSet presAssocID="{6C5E3B69-24F6-4112-81E0-954679EE9158}" presName="vert1" presStyleCnt="0"/>
      <dgm:spPr/>
    </dgm:pt>
  </dgm:ptLst>
  <dgm:cxnLst>
    <dgm:cxn modelId="{174AFC63-629E-458B-BD54-E24AA367D904}" type="presOf" srcId="{4835ACD2-9B9B-401B-AC25-6833369C162C}" destId="{923624DA-F63A-428A-A4FA-42331A1B0669}" srcOrd="0" destOrd="0" presId="urn:microsoft.com/office/officeart/2008/layout/LinedList"/>
    <dgm:cxn modelId="{44DB9177-904B-433F-98A4-810D5A382A1D}" type="presOf" srcId="{6C5E3B69-24F6-4112-81E0-954679EE9158}" destId="{EB14ADB0-1C52-44DB-BB22-AF1C0EB1453F}" srcOrd="0" destOrd="0" presId="urn:microsoft.com/office/officeart/2008/layout/LinedList"/>
    <dgm:cxn modelId="{4F1292CF-7245-4332-B92E-2A7B721A8C19}" type="presOf" srcId="{A11247F1-BB20-4FFF-8262-8BCB2047362D}" destId="{CB0DF288-C6CC-4E6B-90E6-370383ED36BA}" srcOrd="0" destOrd="0" presId="urn:microsoft.com/office/officeart/2008/layout/LinedList"/>
    <dgm:cxn modelId="{496F05D1-B45D-483F-8AB2-8F0D7AC7B4E1}" srcId="{4835ACD2-9B9B-401B-AC25-6833369C162C}" destId="{6C5E3B69-24F6-4112-81E0-954679EE9158}" srcOrd="1" destOrd="0" parTransId="{74D8560C-9161-4F1F-99F6-300731E69BA3}" sibTransId="{02BC572A-524E-4AD9-A56A-B730F5D0B44B}"/>
    <dgm:cxn modelId="{044138EC-E5B1-4528-89D8-1AE9EC6455DE}" srcId="{4835ACD2-9B9B-401B-AC25-6833369C162C}" destId="{A11247F1-BB20-4FFF-8262-8BCB2047362D}" srcOrd="0" destOrd="0" parTransId="{EC6892F1-79CA-41AD-98D8-6A30003A7EC0}" sibTransId="{97C5978F-DF04-4ED8-8FFD-915E584CB2C3}"/>
    <dgm:cxn modelId="{AFB66212-7B2A-4CEE-B83C-6CEF30430BB2}" type="presParOf" srcId="{923624DA-F63A-428A-A4FA-42331A1B0669}" destId="{330CC10B-522E-4156-8178-F9D6AB012219}" srcOrd="0" destOrd="0" presId="urn:microsoft.com/office/officeart/2008/layout/LinedList"/>
    <dgm:cxn modelId="{1E2321CB-9A0F-425A-8BAB-BD520F7D5B62}" type="presParOf" srcId="{923624DA-F63A-428A-A4FA-42331A1B0669}" destId="{8BBB01D6-135A-441C-9615-7707F099652B}" srcOrd="1" destOrd="0" presId="urn:microsoft.com/office/officeart/2008/layout/LinedList"/>
    <dgm:cxn modelId="{2D821F48-F8C5-4CBB-97B0-A5FE6E8FBD75}" type="presParOf" srcId="{8BBB01D6-135A-441C-9615-7707F099652B}" destId="{CB0DF288-C6CC-4E6B-90E6-370383ED36BA}" srcOrd="0" destOrd="0" presId="urn:microsoft.com/office/officeart/2008/layout/LinedList"/>
    <dgm:cxn modelId="{6D86786C-B611-4825-A4E7-F7FBF2B68DCB}" type="presParOf" srcId="{8BBB01D6-135A-441C-9615-7707F099652B}" destId="{956BF797-4AAD-48E4-9CA3-B775D92634D7}" srcOrd="1" destOrd="0" presId="urn:microsoft.com/office/officeart/2008/layout/LinedList"/>
    <dgm:cxn modelId="{6292F9FC-CCBA-41C7-A353-175AF8631196}" type="presParOf" srcId="{923624DA-F63A-428A-A4FA-42331A1B0669}" destId="{60C8E68C-E4B6-4CBE-ADA7-A7CDD9787081}" srcOrd="2" destOrd="0" presId="urn:microsoft.com/office/officeart/2008/layout/LinedList"/>
    <dgm:cxn modelId="{75C70EC2-F99F-4E75-B61C-210BDF6A7F45}" type="presParOf" srcId="{923624DA-F63A-428A-A4FA-42331A1B0669}" destId="{02F2F17E-FA43-4432-B93E-C39C260BA8BE}" srcOrd="3" destOrd="0" presId="urn:microsoft.com/office/officeart/2008/layout/LinedList"/>
    <dgm:cxn modelId="{D3376A87-5CFD-4B1B-9399-493F3193B42A}" type="presParOf" srcId="{02F2F17E-FA43-4432-B93E-C39C260BA8BE}" destId="{EB14ADB0-1C52-44DB-BB22-AF1C0EB1453F}" srcOrd="0" destOrd="0" presId="urn:microsoft.com/office/officeart/2008/layout/LinedList"/>
    <dgm:cxn modelId="{2CE20DE8-0969-4704-8996-7931579D276C}" type="presParOf" srcId="{02F2F17E-FA43-4432-B93E-C39C260BA8BE}" destId="{06CD493E-8A89-4B60-9A1C-AD9F7E9FF0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0429CC-2A6A-4669-B2FA-6F79B98E442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7809DF2-EB1F-4753-AB97-63225BB4D82F}">
      <dgm:prSet custT="1"/>
      <dgm:spPr/>
      <dgm:t>
        <a:bodyPr/>
        <a:lstStyle/>
        <a:p>
          <a:r>
            <a:rPr lang="en-US" sz="2800" dirty="0"/>
            <a:t>Pride and arrogance  	</a:t>
          </a:r>
        </a:p>
      </dgm:t>
    </dgm:pt>
    <dgm:pt modelId="{B21C5988-8267-404F-BA5E-C2838DB47721}" type="parTrans" cxnId="{A0174EFE-2EDB-4AE6-8031-37DC34A654E3}">
      <dgm:prSet/>
      <dgm:spPr/>
      <dgm:t>
        <a:bodyPr/>
        <a:lstStyle/>
        <a:p>
          <a:endParaRPr lang="en-US" sz="2800"/>
        </a:p>
      </dgm:t>
    </dgm:pt>
    <dgm:pt modelId="{E4BD97E5-1D1F-4C9B-83AC-5BBA6EF0746C}" type="sibTrans" cxnId="{A0174EFE-2EDB-4AE6-8031-37DC34A654E3}">
      <dgm:prSet/>
      <dgm:spPr/>
      <dgm:t>
        <a:bodyPr/>
        <a:lstStyle/>
        <a:p>
          <a:endParaRPr lang="en-US" sz="2800"/>
        </a:p>
      </dgm:t>
    </dgm:pt>
    <dgm:pt modelId="{1F740C8A-7528-4A6E-AEBF-B08F29E0424D}">
      <dgm:prSet custT="1"/>
      <dgm:spPr/>
      <dgm:t>
        <a:bodyPr/>
        <a:lstStyle/>
        <a:p>
          <a:r>
            <a:rPr lang="en-US" sz="2800" dirty="0"/>
            <a:t>Materialism and luxury 	</a:t>
          </a:r>
        </a:p>
      </dgm:t>
    </dgm:pt>
    <dgm:pt modelId="{B99D0402-9197-417A-B368-9B35937B1E80}" type="parTrans" cxnId="{2D87CC2F-4991-4AB8-99CB-474192ACD0C0}">
      <dgm:prSet/>
      <dgm:spPr/>
      <dgm:t>
        <a:bodyPr/>
        <a:lstStyle/>
        <a:p>
          <a:endParaRPr lang="en-US" sz="2800"/>
        </a:p>
      </dgm:t>
    </dgm:pt>
    <dgm:pt modelId="{C4BAD7A8-2B75-4653-95A2-42E4B4C19EB0}" type="sibTrans" cxnId="{2D87CC2F-4991-4AB8-99CB-474192ACD0C0}">
      <dgm:prSet/>
      <dgm:spPr/>
      <dgm:t>
        <a:bodyPr/>
        <a:lstStyle/>
        <a:p>
          <a:endParaRPr lang="en-US" sz="2800"/>
        </a:p>
      </dgm:t>
    </dgm:pt>
    <dgm:pt modelId="{1EAE43DB-26E6-4160-B4E3-8BD86711305C}">
      <dgm:prSet custT="1"/>
      <dgm:spPr/>
      <dgm:t>
        <a:bodyPr/>
        <a:lstStyle/>
        <a:p>
          <a:r>
            <a:rPr lang="en-US" sz="2800"/>
            <a:t>Adultery 	</a:t>
          </a:r>
        </a:p>
      </dgm:t>
    </dgm:pt>
    <dgm:pt modelId="{FBC68350-3F45-4B64-BE01-0828B05E467B}" type="parTrans" cxnId="{91559645-32C7-40F8-B724-6DB07BB599E2}">
      <dgm:prSet/>
      <dgm:spPr/>
      <dgm:t>
        <a:bodyPr/>
        <a:lstStyle/>
        <a:p>
          <a:endParaRPr lang="en-US" sz="2800"/>
        </a:p>
      </dgm:t>
    </dgm:pt>
    <dgm:pt modelId="{54DA141D-6D6E-4B97-89E0-EE48450B037C}" type="sibTrans" cxnId="{91559645-32C7-40F8-B724-6DB07BB599E2}">
      <dgm:prSet/>
      <dgm:spPr/>
      <dgm:t>
        <a:bodyPr/>
        <a:lstStyle/>
        <a:p>
          <a:endParaRPr lang="en-US" sz="2800"/>
        </a:p>
      </dgm:t>
    </dgm:pt>
    <dgm:pt modelId="{73A84C6E-8396-4140-9B76-7A18AB69C6F4}">
      <dgm:prSet custT="1"/>
      <dgm:spPr/>
      <dgm:t>
        <a:bodyPr/>
        <a:lstStyle/>
        <a:p>
          <a:r>
            <a:rPr lang="en-US" sz="2800"/>
            <a:t>Deception 	</a:t>
          </a:r>
        </a:p>
      </dgm:t>
    </dgm:pt>
    <dgm:pt modelId="{4F7E82FE-4399-40E4-894B-00DCAF09FC55}" type="parTrans" cxnId="{3D96E131-58F2-4F69-97C5-248EF2F56E38}">
      <dgm:prSet/>
      <dgm:spPr/>
      <dgm:t>
        <a:bodyPr/>
        <a:lstStyle/>
        <a:p>
          <a:endParaRPr lang="en-US" sz="2800"/>
        </a:p>
      </dgm:t>
    </dgm:pt>
    <dgm:pt modelId="{D35F7654-9578-4FEB-B118-57E58CE58D72}" type="sibTrans" cxnId="{3D96E131-58F2-4F69-97C5-248EF2F56E38}">
      <dgm:prSet/>
      <dgm:spPr/>
      <dgm:t>
        <a:bodyPr/>
        <a:lstStyle/>
        <a:p>
          <a:endParaRPr lang="en-US" sz="2800"/>
        </a:p>
      </dgm:t>
    </dgm:pt>
    <dgm:pt modelId="{655940CB-8F34-41D1-A8DD-EB9CB6E66DA5}">
      <dgm:prSet custT="1"/>
      <dgm:spPr/>
      <dgm:t>
        <a:bodyPr/>
        <a:lstStyle/>
        <a:p>
          <a:r>
            <a:rPr lang="en-US" sz="2800" dirty="0"/>
            <a:t>Persecution </a:t>
          </a:r>
          <a:r>
            <a:rPr lang="en-US" sz="2800" b="1" dirty="0"/>
            <a:t> (Rev. 18:2, 3, 5, 7, 21, 24)”  </a:t>
          </a:r>
          <a:r>
            <a:rPr lang="en-US" sz="2800" i="1" dirty="0"/>
            <a:t>(SDA Bible Commentary Vol. 7, RH Pub. 1980 p. 86)</a:t>
          </a:r>
          <a:endParaRPr lang="en-US" sz="2800" dirty="0"/>
        </a:p>
      </dgm:t>
    </dgm:pt>
    <dgm:pt modelId="{447366C6-BF3A-4A9F-BDB1-49988DC6B0D6}" type="parTrans" cxnId="{EFBB001E-C805-4E77-98A3-D572EC3FA05E}">
      <dgm:prSet/>
      <dgm:spPr/>
      <dgm:t>
        <a:bodyPr/>
        <a:lstStyle/>
        <a:p>
          <a:endParaRPr lang="en-US" sz="2800"/>
        </a:p>
      </dgm:t>
    </dgm:pt>
    <dgm:pt modelId="{9101665E-AB2A-41FF-9D5F-8164665F871D}" type="sibTrans" cxnId="{EFBB001E-C805-4E77-98A3-D572EC3FA05E}">
      <dgm:prSet/>
      <dgm:spPr/>
      <dgm:t>
        <a:bodyPr/>
        <a:lstStyle/>
        <a:p>
          <a:endParaRPr lang="en-US" sz="2800"/>
        </a:p>
      </dgm:t>
    </dgm:pt>
    <dgm:pt modelId="{8925487E-DA3A-492E-8D4B-309AAC7A51AD}" type="pres">
      <dgm:prSet presAssocID="{260429CC-2A6A-4669-B2FA-6F79B98E4424}" presName="linear" presStyleCnt="0">
        <dgm:presLayoutVars>
          <dgm:animLvl val="lvl"/>
          <dgm:resizeHandles val="exact"/>
        </dgm:presLayoutVars>
      </dgm:prSet>
      <dgm:spPr/>
    </dgm:pt>
    <dgm:pt modelId="{9E2FC6D9-E43D-4D62-9C03-5750101283E0}" type="pres">
      <dgm:prSet presAssocID="{87809DF2-EB1F-4753-AB97-63225BB4D82F}" presName="parentText" presStyleLbl="node1" presStyleIdx="0" presStyleCnt="5" custLinFactY="-30794" custLinFactNeighborX="0" custLinFactNeighborY="-100000">
        <dgm:presLayoutVars>
          <dgm:chMax val="0"/>
          <dgm:bulletEnabled val="1"/>
        </dgm:presLayoutVars>
      </dgm:prSet>
      <dgm:spPr/>
    </dgm:pt>
    <dgm:pt modelId="{9215C84F-8ED3-4790-8771-1FE54F3155B3}" type="pres">
      <dgm:prSet presAssocID="{E4BD97E5-1D1F-4C9B-83AC-5BBA6EF0746C}" presName="spacer" presStyleCnt="0"/>
      <dgm:spPr/>
    </dgm:pt>
    <dgm:pt modelId="{27A57EB4-72E1-4957-85E0-F4BE65ED7CB1}" type="pres">
      <dgm:prSet presAssocID="{1F740C8A-7528-4A6E-AEBF-B08F29E0424D}" presName="parentText" presStyleLbl="node1" presStyleIdx="1" presStyleCnt="5" custLinFactY="-13009" custLinFactNeighborX="196" custLinFactNeighborY="-100000">
        <dgm:presLayoutVars>
          <dgm:chMax val="0"/>
          <dgm:bulletEnabled val="1"/>
        </dgm:presLayoutVars>
      </dgm:prSet>
      <dgm:spPr/>
    </dgm:pt>
    <dgm:pt modelId="{F0D33B84-C393-446D-B45D-ECAA739A72DB}" type="pres">
      <dgm:prSet presAssocID="{C4BAD7A8-2B75-4653-95A2-42E4B4C19EB0}" presName="spacer" presStyleCnt="0"/>
      <dgm:spPr/>
    </dgm:pt>
    <dgm:pt modelId="{AC682B4F-DA53-4294-87E5-94454D045475}" type="pres">
      <dgm:prSet presAssocID="{1EAE43DB-26E6-4160-B4E3-8BD86711305C}" presName="parentText" presStyleLbl="node1" presStyleIdx="2" presStyleCnt="5" custLinFactY="5040" custLinFactNeighborX="0" custLinFactNeighborY="100000">
        <dgm:presLayoutVars>
          <dgm:chMax val="0"/>
          <dgm:bulletEnabled val="1"/>
        </dgm:presLayoutVars>
      </dgm:prSet>
      <dgm:spPr/>
    </dgm:pt>
    <dgm:pt modelId="{23927D4C-AEF1-43C0-850B-C0F6E7EA400B}" type="pres">
      <dgm:prSet presAssocID="{54DA141D-6D6E-4B97-89E0-EE48450B037C}" presName="spacer" presStyleCnt="0"/>
      <dgm:spPr/>
    </dgm:pt>
    <dgm:pt modelId="{0567A880-7095-45FB-A243-E4378E0D21A0}" type="pres">
      <dgm:prSet presAssocID="{73A84C6E-8396-4140-9B76-7A18AB69C6F4}" presName="parentText" presStyleLbl="node1" presStyleIdx="3" presStyleCnt="5" custLinFactY="18077" custLinFactNeighborX="0" custLinFactNeighborY="100000">
        <dgm:presLayoutVars>
          <dgm:chMax val="0"/>
          <dgm:bulletEnabled val="1"/>
        </dgm:presLayoutVars>
      </dgm:prSet>
      <dgm:spPr/>
    </dgm:pt>
    <dgm:pt modelId="{BFF23CDF-0240-4EDB-8AF3-D7CBF1683911}" type="pres">
      <dgm:prSet presAssocID="{D35F7654-9578-4FEB-B118-57E58CE58D72}" presName="spacer" presStyleCnt="0"/>
      <dgm:spPr/>
    </dgm:pt>
    <dgm:pt modelId="{045D0A24-E028-4719-A45C-7EA9DCAC3891}" type="pres">
      <dgm:prSet presAssocID="{655940CB-8F34-41D1-A8DD-EB9CB6E66DA5}" presName="parentText" presStyleLbl="node1" presStyleIdx="4" presStyleCnt="5" custScaleY="235677" custLinFactY="23660" custLinFactNeighborX="0" custLinFactNeighborY="100000">
        <dgm:presLayoutVars>
          <dgm:chMax val="0"/>
          <dgm:bulletEnabled val="1"/>
        </dgm:presLayoutVars>
      </dgm:prSet>
      <dgm:spPr/>
    </dgm:pt>
  </dgm:ptLst>
  <dgm:cxnLst>
    <dgm:cxn modelId="{1DCA4512-7090-4101-A4F3-3333D3196FF6}" type="presOf" srcId="{1F740C8A-7528-4A6E-AEBF-B08F29E0424D}" destId="{27A57EB4-72E1-4957-85E0-F4BE65ED7CB1}" srcOrd="0" destOrd="0" presId="urn:microsoft.com/office/officeart/2005/8/layout/vList2"/>
    <dgm:cxn modelId="{831E8718-C73A-4438-9C2A-9EDAE13EBAC7}" type="presOf" srcId="{655940CB-8F34-41D1-A8DD-EB9CB6E66DA5}" destId="{045D0A24-E028-4719-A45C-7EA9DCAC3891}" srcOrd="0" destOrd="0" presId="urn:microsoft.com/office/officeart/2005/8/layout/vList2"/>
    <dgm:cxn modelId="{5ED1B91D-E4F3-40BC-8012-4158BDE36720}" type="presOf" srcId="{260429CC-2A6A-4669-B2FA-6F79B98E4424}" destId="{8925487E-DA3A-492E-8D4B-309AAC7A51AD}" srcOrd="0" destOrd="0" presId="urn:microsoft.com/office/officeart/2005/8/layout/vList2"/>
    <dgm:cxn modelId="{EFBB001E-C805-4E77-98A3-D572EC3FA05E}" srcId="{260429CC-2A6A-4669-B2FA-6F79B98E4424}" destId="{655940CB-8F34-41D1-A8DD-EB9CB6E66DA5}" srcOrd="4" destOrd="0" parTransId="{447366C6-BF3A-4A9F-BDB1-49988DC6B0D6}" sibTransId="{9101665E-AB2A-41FF-9D5F-8164665F871D}"/>
    <dgm:cxn modelId="{2D87CC2F-4991-4AB8-99CB-474192ACD0C0}" srcId="{260429CC-2A6A-4669-B2FA-6F79B98E4424}" destId="{1F740C8A-7528-4A6E-AEBF-B08F29E0424D}" srcOrd="1" destOrd="0" parTransId="{B99D0402-9197-417A-B368-9B35937B1E80}" sibTransId="{C4BAD7A8-2B75-4653-95A2-42E4B4C19EB0}"/>
    <dgm:cxn modelId="{3D96E131-58F2-4F69-97C5-248EF2F56E38}" srcId="{260429CC-2A6A-4669-B2FA-6F79B98E4424}" destId="{73A84C6E-8396-4140-9B76-7A18AB69C6F4}" srcOrd="3" destOrd="0" parTransId="{4F7E82FE-4399-40E4-894B-00DCAF09FC55}" sibTransId="{D35F7654-9578-4FEB-B118-57E58CE58D72}"/>
    <dgm:cxn modelId="{A3736F3C-0707-40A7-854D-5D84B711A062}" type="presOf" srcId="{87809DF2-EB1F-4753-AB97-63225BB4D82F}" destId="{9E2FC6D9-E43D-4D62-9C03-5750101283E0}" srcOrd="0" destOrd="0" presId="urn:microsoft.com/office/officeart/2005/8/layout/vList2"/>
    <dgm:cxn modelId="{91559645-32C7-40F8-B724-6DB07BB599E2}" srcId="{260429CC-2A6A-4669-B2FA-6F79B98E4424}" destId="{1EAE43DB-26E6-4160-B4E3-8BD86711305C}" srcOrd="2" destOrd="0" parTransId="{FBC68350-3F45-4B64-BE01-0828B05E467B}" sibTransId="{54DA141D-6D6E-4B97-89E0-EE48450B037C}"/>
    <dgm:cxn modelId="{C6C64C79-332C-4508-BDA3-D6ADEAC40700}" type="presOf" srcId="{73A84C6E-8396-4140-9B76-7A18AB69C6F4}" destId="{0567A880-7095-45FB-A243-E4378E0D21A0}" srcOrd="0" destOrd="0" presId="urn:microsoft.com/office/officeart/2005/8/layout/vList2"/>
    <dgm:cxn modelId="{A72284B6-BDCA-4B64-A0A1-8F65743A6B30}" type="presOf" srcId="{1EAE43DB-26E6-4160-B4E3-8BD86711305C}" destId="{AC682B4F-DA53-4294-87E5-94454D045475}" srcOrd="0" destOrd="0" presId="urn:microsoft.com/office/officeart/2005/8/layout/vList2"/>
    <dgm:cxn modelId="{A0174EFE-2EDB-4AE6-8031-37DC34A654E3}" srcId="{260429CC-2A6A-4669-B2FA-6F79B98E4424}" destId="{87809DF2-EB1F-4753-AB97-63225BB4D82F}" srcOrd="0" destOrd="0" parTransId="{B21C5988-8267-404F-BA5E-C2838DB47721}" sibTransId="{E4BD97E5-1D1F-4C9B-83AC-5BBA6EF0746C}"/>
    <dgm:cxn modelId="{2BA9420C-66AC-4426-9E1F-9FD8C1DEFEF9}" type="presParOf" srcId="{8925487E-DA3A-492E-8D4B-309AAC7A51AD}" destId="{9E2FC6D9-E43D-4D62-9C03-5750101283E0}" srcOrd="0" destOrd="0" presId="urn:microsoft.com/office/officeart/2005/8/layout/vList2"/>
    <dgm:cxn modelId="{9394C68D-B73F-4CEC-B424-B60CA74B1DA7}" type="presParOf" srcId="{8925487E-DA3A-492E-8D4B-309AAC7A51AD}" destId="{9215C84F-8ED3-4790-8771-1FE54F3155B3}" srcOrd="1" destOrd="0" presId="urn:microsoft.com/office/officeart/2005/8/layout/vList2"/>
    <dgm:cxn modelId="{A97403F9-2C94-454B-BB65-68E9D12040CF}" type="presParOf" srcId="{8925487E-DA3A-492E-8D4B-309AAC7A51AD}" destId="{27A57EB4-72E1-4957-85E0-F4BE65ED7CB1}" srcOrd="2" destOrd="0" presId="urn:microsoft.com/office/officeart/2005/8/layout/vList2"/>
    <dgm:cxn modelId="{C95E7567-4817-4CF6-8DB9-44697A7F1D8C}" type="presParOf" srcId="{8925487E-DA3A-492E-8D4B-309AAC7A51AD}" destId="{F0D33B84-C393-446D-B45D-ECAA739A72DB}" srcOrd="3" destOrd="0" presId="urn:microsoft.com/office/officeart/2005/8/layout/vList2"/>
    <dgm:cxn modelId="{244230AD-8F2D-4918-BEF0-0ED7E41A81FA}" type="presParOf" srcId="{8925487E-DA3A-492E-8D4B-309AAC7A51AD}" destId="{AC682B4F-DA53-4294-87E5-94454D045475}" srcOrd="4" destOrd="0" presId="urn:microsoft.com/office/officeart/2005/8/layout/vList2"/>
    <dgm:cxn modelId="{7782D2E6-FE0F-46D9-A47F-29255906136F}" type="presParOf" srcId="{8925487E-DA3A-492E-8D4B-309AAC7A51AD}" destId="{23927D4C-AEF1-43C0-850B-C0F6E7EA400B}" srcOrd="5" destOrd="0" presId="urn:microsoft.com/office/officeart/2005/8/layout/vList2"/>
    <dgm:cxn modelId="{A494D68B-3E8C-4154-A43D-F285C24D6A47}" type="presParOf" srcId="{8925487E-DA3A-492E-8D4B-309AAC7A51AD}" destId="{0567A880-7095-45FB-A243-E4378E0D21A0}" srcOrd="6" destOrd="0" presId="urn:microsoft.com/office/officeart/2005/8/layout/vList2"/>
    <dgm:cxn modelId="{94996FEE-4FAE-4E24-87F0-EF8EEBCEE363}" type="presParOf" srcId="{8925487E-DA3A-492E-8D4B-309AAC7A51AD}" destId="{BFF23CDF-0240-4EDB-8AF3-D7CBF1683911}" srcOrd="7" destOrd="0" presId="urn:microsoft.com/office/officeart/2005/8/layout/vList2"/>
    <dgm:cxn modelId="{D28B924A-EF5A-49B2-88CF-EE8D4648EBE9}" type="presParOf" srcId="{8925487E-DA3A-492E-8D4B-309AAC7A51AD}" destId="{045D0A24-E028-4719-A45C-7EA9DCAC389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917E87-7312-4116-84F0-8CDE05C2197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B93BAE94-E4A3-4C95-AF1C-8E5D9194F546}">
      <dgm:prSet phldrT="[Text]"/>
      <dgm:spPr/>
      <dgm:t>
        <a:bodyPr/>
        <a:lstStyle/>
        <a:p>
          <a:pPr>
            <a:buNone/>
          </a:pPr>
          <a:r>
            <a:rPr lang="en-US" dirty="0"/>
            <a:t>The papacy</a:t>
          </a:r>
        </a:p>
      </dgm:t>
    </dgm:pt>
    <dgm:pt modelId="{8BF5417F-4A81-4008-A555-876D7A38D9AF}" type="parTrans" cxnId="{FAB39222-7BFC-4C48-B582-D5BDDB6B9828}">
      <dgm:prSet/>
      <dgm:spPr/>
      <dgm:t>
        <a:bodyPr/>
        <a:lstStyle/>
        <a:p>
          <a:endParaRPr lang="en-US"/>
        </a:p>
      </dgm:t>
    </dgm:pt>
    <dgm:pt modelId="{B27A6A3C-45FF-4839-9046-0A54DF4EC66F}" type="sibTrans" cxnId="{FAB39222-7BFC-4C48-B582-D5BDDB6B9828}">
      <dgm:prSet/>
      <dgm:spPr/>
      <dgm:t>
        <a:bodyPr/>
        <a:lstStyle/>
        <a:p>
          <a:endParaRPr lang="en-US"/>
        </a:p>
      </dgm:t>
    </dgm:pt>
    <dgm:pt modelId="{334A21D3-4914-41EE-9C9E-5EFE863271EE}">
      <dgm:prSet/>
      <dgm:spPr/>
      <dgm:t>
        <a:bodyPr/>
        <a:lstStyle/>
        <a:p>
          <a:r>
            <a:rPr lang="en-US"/>
            <a:t>The apostate Protestantism</a:t>
          </a:r>
          <a:endParaRPr lang="en-US" dirty="0"/>
        </a:p>
      </dgm:t>
    </dgm:pt>
    <dgm:pt modelId="{73CEA53F-9AF8-40AE-AC69-A5776E71DD3C}" type="parTrans" cxnId="{21736273-C05B-44D6-998E-D1E2A63D6A8C}">
      <dgm:prSet/>
      <dgm:spPr/>
      <dgm:t>
        <a:bodyPr/>
        <a:lstStyle/>
        <a:p>
          <a:endParaRPr lang="en-US"/>
        </a:p>
      </dgm:t>
    </dgm:pt>
    <dgm:pt modelId="{38CEF657-82C7-497D-BD21-248D0C43C804}" type="sibTrans" cxnId="{21736273-C05B-44D6-998E-D1E2A63D6A8C}">
      <dgm:prSet/>
      <dgm:spPr/>
      <dgm:t>
        <a:bodyPr/>
        <a:lstStyle/>
        <a:p>
          <a:endParaRPr lang="en-US"/>
        </a:p>
      </dgm:t>
    </dgm:pt>
    <dgm:pt modelId="{868B8766-353F-4661-AE34-208740B2A4CA}">
      <dgm:prSet/>
      <dgm:spPr/>
      <dgm:t>
        <a:bodyPr/>
        <a:lstStyle/>
        <a:p>
          <a:r>
            <a:rPr lang="en-US"/>
            <a:t>And modern day spiritism</a:t>
          </a:r>
          <a:endParaRPr lang="en-US" dirty="0"/>
        </a:p>
      </dgm:t>
    </dgm:pt>
    <dgm:pt modelId="{467ED76C-E287-4B98-8142-BDAEF98CB3C5}" type="parTrans" cxnId="{AE118D8D-35BD-4014-BE8A-2DFE1CFBC99D}">
      <dgm:prSet/>
      <dgm:spPr/>
      <dgm:t>
        <a:bodyPr/>
        <a:lstStyle/>
        <a:p>
          <a:endParaRPr lang="en-US"/>
        </a:p>
      </dgm:t>
    </dgm:pt>
    <dgm:pt modelId="{28CEC5C3-FAF5-413B-BEB2-30B2F2991E8C}" type="sibTrans" cxnId="{AE118D8D-35BD-4014-BE8A-2DFE1CFBC99D}">
      <dgm:prSet/>
      <dgm:spPr/>
      <dgm:t>
        <a:bodyPr/>
        <a:lstStyle/>
        <a:p>
          <a:endParaRPr lang="en-US"/>
        </a:p>
      </dgm:t>
    </dgm:pt>
    <dgm:pt modelId="{764D8B07-0636-4AD2-8C0D-018A317DFF4E}" type="pres">
      <dgm:prSet presAssocID="{7F917E87-7312-4116-84F0-8CDE05C21977}" presName="diagram" presStyleCnt="0">
        <dgm:presLayoutVars>
          <dgm:dir/>
          <dgm:resizeHandles val="exact"/>
        </dgm:presLayoutVars>
      </dgm:prSet>
      <dgm:spPr/>
    </dgm:pt>
    <dgm:pt modelId="{D630F0A2-572F-41D5-9CFB-4971C25881DE}" type="pres">
      <dgm:prSet presAssocID="{B93BAE94-E4A3-4C95-AF1C-8E5D9194F546}" presName="node" presStyleLbl="node1" presStyleIdx="0" presStyleCnt="3" custLinFactNeighborX="-46093" custLinFactNeighborY="-216">
        <dgm:presLayoutVars>
          <dgm:bulletEnabled val="1"/>
        </dgm:presLayoutVars>
      </dgm:prSet>
      <dgm:spPr/>
    </dgm:pt>
    <dgm:pt modelId="{04118182-AA3A-4F35-89B2-9F3706B0197E}" type="pres">
      <dgm:prSet presAssocID="{B27A6A3C-45FF-4839-9046-0A54DF4EC66F}" presName="sibTrans" presStyleCnt="0"/>
      <dgm:spPr/>
    </dgm:pt>
    <dgm:pt modelId="{2B1BFEC2-B39C-48CC-AB65-772536B07D9B}" type="pres">
      <dgm:prSet presAssocID="{334A21D3-4914-41EE-9C9E-5EFE863271EE}" presName="node" presStyleLbl="node1" presStyleIdx="1" presStyleCnt="3" custLinFactNeighborX="388" custLinFactNeighborY="-2504">
        <dgm:presLayoutVars>
          <dgm:bulletEnabled val="1"/>
        </dgm:presLayoutVars>
      </dgm:prSet>
      <dgm:spPr/>
    </dgm:pt>
    <dgm:pt modelId="{41952E16-46AE-4C72-ACEE-A25DCF0E9A69}" type="pres">
      <dgm:prSet presAssocID="{38CEF657-82C7-497D-BD21-248D0C43C804}" presName="sibTrans" presStyleCnt="0"/>
      <dgm:spPr/>
    </dgm:pt>
    <dgm:pt modelId="{38149118-7037-4DBC-9C1F-37B0FFC60395}" type="pres">
      <dgm:prSet presAssocID="{868B8766-353F-4661-AE34-208740B2A4CA}" presName="node" presStyleLbl="node1" presStyleIdx="2" presStyleCnt="3">
        <dgm:presLayoutVars>
          <dgm:bulletEnabled val="1"/>
        </dgm:presLayoutVars>
      </dgm:prSet>
      <dgm:spPr/>
    </dgm:pt>
  </dgm:ptLst>
  <dgm:cxnLst>
    <dgm:cxn modelId="{EEC08213-E50D-432D-BB64-F8248DE642B4}" type="presOf" srcId="{868B8766-353F-4661-AE34-208740B2A4CA}" destId="{38149118-7037-4DBC-9C1F-37B0FFC60395}" srcOrd="0" destOrd="0" presId="urn:microsoft.com/office/officeart/2005/8/layout/default"/>
    <dgm:cxn modelId="{C64FC316-EB57-4391-B7BB-B39B12563FFA}" type="presOf" srcId="{B93BAE94-E4A3-4C95-AF1C-8E5D9194F546}" destId="{D630F0A2-572F-41D5-9CFB-4971C25881DE}" srcOrd="0" destOrd="0" presId="urn:microsoft.com/office/officeart/2005/8/layout/default"/>
    <dgm:cxn modelId="{FAB39222-7BFC-4C48-B582-D5BDDB6B9828}" srcId="{7F917E87-7312-4116-84F0-8CDE05C21977}" destId="{B93BAE94-E4A3-4C95-AF1C-8E5D9194F546}" srcOrd="0" destOrd="0" parTransId="{8BF5417F-4A81-4008-A555-876D7A38D9AF}" sibTransId="{B27A6A3C-45FF-4839-9046-0A54DF4EC66F}"/>
    <dgm:cxn modelId="{21736273-C05B-44D6-998E-D1E2A63D6A8C}" srcId="{7F917E87-7312-4116-84F0-8CDE05C21977}" destId="{334A21D3-4914-41EE-9C9E-5EFE863271EE}" srcOrd="1" destOrd="0" parTransId="{73CEA53F-9AF8-40AE-AC69-A5776E71DD3C}" sibTransId="{38CEF657-82C7-497D-BD21-248D0C43C804}"/>
    <dgm:cxn modelId="{AE118D8D-35BD-4014-BE8A-2DFE1CFBC99D}" srcId="{7F917E87-7312-4116-84F0-8CDE05C21977}" destId="{868B8766-353F-4661-AE34-208740B2A4CA}" srcOrd="2" destOrd="0" parTransId="{467ED76C-E287-4B98-8142-BDAEF98CB3C5}" sibTransId="{28CEC5C3-FAF5-413B-BEB2-30B2F2991E8C}"/>
    <dgm:cxn modelId="{4A98E4AB-4970-4B84-9C87-2924E0B3D887}" type="presOf" srcId="{7F917E87-7312-4116-84F0-8CDE05C21977}" destId="{764D8B07-0636-4AD2-8C0D-018A317DFF4E}" srcOrd="0" destOrd="0" presId="urn:microsoft.com/office/officeart/2005/8/layout/default"/>
    <dgm:cxn modelId="{BF80C1D1-ACFD-426E-BF27-74AF4DA7D30B}" type="presOf" srcId="{334A21D3-4914-41EE-9C9E-5EFE863271EE}" destId="{2B1BFEC2-B39C-48CC-AB65-772536B07D9B}" srcOrd="0" destOrd="0" presId="urn:microsoft.com/office/officeart/2005/8/layout/default"/>
    <dgm:cxn modelId="{AAA045BF-4A7F-442C-8935-65C01B8802DD}" type="presParOf" srcId="{764D8B07-0636-4AD2-8C0D-018A317DFF4E}" destId="{D630F0A2-572F-41D5-9CFB-4971C25881DE}" srcOrd="0" destOrd="0" presId="urn:microsoft.com/office/officeart/2005/8/layout/default"/>
    <dgm:cxn modelId="{D4E767CA-7815-4D87-B28A-599C163162A4}" type="presParOf" srcId="{764D8B07-0636-4AD2-8C0D-018A317DFF4E}" destId="{04118182-AA3A-4F35-89B2-9F3706B0197E}" srcOrd="1" destOrd="0" presId="urn:microsoft.com/office/officeart/2005/8/layout/default"/>
    <dgm:cxn modelId="{995EA369-64FA-4678-A0FA-C121FFE2EB10}" type="presParOf" srcId="{764D8B07-0636-4AD2-8C0D-018A317DFF4E}" destId="{2B1BFEC2-B39C-48CC-AB65-772536B07D9B}" srcOrd="2" destOrd="0" presId="urn:microsoft.com/office/officeart/2005/8/layout/default"/>
    <dgm:cxn modelId="{CC0B468D-7C10-4954-9578-7FFC3C2EBAE6}" type="presParOf" srcId="{764D8B07-0636-4AD2-8C0D-018A317DFF4E}" destId="{41952E16-46AE-4C72-ACEE-A25DCF0E9A69}" srcOrd="3" destOrd="0" presId="urn:microsoft.com/office/officeart/2005/8/layout/default"/>
    <dgm:cxn modelId="{680CF212-B5D7-477F-9342-84042BFC5F57}" type="presParOf" srcId="{764D8B07-0636-4AD2-8C0D-018A317DFF4E}" destId="{38149118-7037-4DBC-9C1F-37B0FFC6039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35AFF7-7558-4734-B181-5D618A6A555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42F1F32-B5CE-4834-BB11-C2580DC24F8C}">
      <dgm:prSet phldrT="[Text]" custT="1"/>
      <dgm:spPr/>
      <dgm:t>
        <a:bodyPr/>
        <a:lstStyle/>
        <a:p>
          <a:r>
            <a:rPr lang="en-US" sz="2800" dirty="0"/>
            <a:t>The greatest earthquake since the world began would strike, amid thunder and lightning </a:t>
          </a:r>
          <a:r>
            <a:rPr lang="en-US" sz="2800" b="1" dirty="0"/>
            <a:t> </a:t>
          </a:r>
        </a:p>
        <a:p>
          <a:r>
            <a:rPr lang="en-US" sz="2800" b="1" dirty="0"/>
            <a:t>(Rev. 16:18).</a:t>
          </a:r>
          <a:endParaRPr lang="en-US" sz="2800" dirty="0"/>
        </a:p>
      </dgm:t>
    </dgm:pt>
    <dgm:pt modelId="{6A201ECF-3244-4BD5-87DD-A8C529D4C4A0}" type="parTrans" cxnId="{0127C545-859D-430E-B752-B65078C291C2}">
      <dgm:prSet/>
      <dgm:spPr/>
      <dgm:t>
        <a:bodyPr/>
        <a:lstStyle/>
        <a:p>
          <a:endParaRPr lang="en-US" sz="2800"/>
        </a:p>
      </dgm:t>
    </dgm:pt>
    <dgm:pt modelId="{A18379EC-1EC0-4FDC-BD74-CAD401DE5F6F}" type="sibTrans" cxnId="{0127C545-859D-430E-B752-B65078C291C2}">
      <dgm:prSet/>
      <dgm:spPr/>
      <dgm:t>
        <a:bodyPr/>
        <a:lstStyle/>
        <a:p>
          <a:endParaRPr lang="en-US" sz="2800"/>
        </a:p>
      </dgm:t>
    </dgm:pt>
    <dgm:pt modelId="{9B4FEC3D-09AD-48C1-AB51-5B37740ECC50}">
      <dgm:prSet custT="1"/>
      <dgm:spPr/>
      <dgm:t>
        <a:bodyPr/>
        <a:lstStyle/>
        <a:p>
          <a:r>
            <a:rPr lang="en-US" sz="2800"/>
            <a:t>Cities of the Earth fallings apart (Rev. 16:18).</a:t>
          </a:r>
          <a:endParaRPr lang="en-US" sz="2800" dirty="0"/>
        </a:p>
      </dgm:t>
    </dgm:pt>
    <dgm:pt modelId="{2B40E238-D98F-437F-A743-E8D9AB757977}" type="parTrans" cxnId="{1154B6A6-8411-4EED-8E34-796F4E5700FA}">
      <dgm:prSet/>
      <dgm:spPr/>
      <dgm:t>
        <a:bodyPr/>
        <a:lstStyle/>
        <a:p>
          <a:endParaRPr lang="en-US" sz="2800"/>
        </a:p>
      </dgm:t>
    </dgm:pt>
    <dgm:pt modelId="{B90820F9-2CA7-4DCC-8FF0-44885691D682}" type="sibTrans" cxnId="{1154B6A6-8411-4EED-8E34-796F4E5700FA}">
      <dgm:prSet/>
      <dgm:spPr/>
      <dgm:t>
        <a:bodyPr/>
        <a:lstStyle/>
        <a:p>
          <a:endParaRPr lang="en-US" sz="2800"/>
        </a:p>
      </dgm:t>
    </dgm:pt>
    <dgm:pt modelId="{77317133-8506-4CA1-9627-021C29E0863C}">
      <dgm:prSet custT="1"/>
      <dgm:spPr/>
      <dgm:t>
        <a:bodyPr/>
        <a:lstStyle/>
        <a:p>
          <a:r>
            <a:rPr lang="en-US" sz="2800" dirty="0"/>
            <a:t>The 3-tiered religious union of papacy, apostate Protestantism and spiritism would break apart </a:t>
          </a:r>
          <a:r>
            <a:rPr lang="en-US" sz="2800" b="1" dirty="0"/>
            <a:t>  </a:t>
          </a:r>
        </a:p>
        <a:p>
          <a:r>
            <a:rPr lang="en-US" sz="2800" b="1" dirty="0"/>
            <a:t>(Rev. 16:19).</a:t>
          </a:r>
          <a:endParaRPr lang="en-US" sz="2800" dirty="0"/>
        </a:p>
      </dgm:t>
    </dgm:pt>
    <dgm:pt modelId="{AB07AC62-2DE2-4C79-A682-A93552363927}" type="parTrans" cxnId="{704B6899-7704-4486-823C-803F4CFF170C}">
      <dgm:prSet/>
      <dgm:spPr/>
      <dgm:t>
        <a:bodyPr/>
        <a:lstStyle/>
        <a:p>
          <a:endParaRPr lang="en-US" sz="2800"/>
        </a:p>
      </dgm:t>
    </dgm:pt>
    <dgm:pt modelId="{ED366C58-EFBD-4D3D-B49C-153B7494CD43}" type="sibTrans" cxnId="{704B6899-7704-4486-823C-803F4CFF170C}">
      <dgm:prSet/>
      <dgm:spPr/>
      <dgm:t>
        <a:bodyPr/>
        <a:lstStyle/>
        <a:p>
          <a:endParaRPr lang="en-US" sz="2800"/>
        </a:p>
      </dgm:t>
    </dgm:pt>
    <dgm:pt modelId="{1513C186-F370-4063-A34D-1BCB28D43F18}">
      <dgm:prSet custT="1"/>
      <dgm:spPr/>
      <dgm:t>
        <a:bodyPr/>
        <a:lstStyle/>
        <a:p>
          <a:r>
            <a:rPr lang="en-US" sz="2800" dirty="0"/>
            <a:t>Islands would disappear </a:t>
          </a:r>
          <a:r>
            <a:rPr lang="en-US" sz="2800" b="1" dirty="0"/>
            <a:t> </a:t>
          </a:r>
        </a:p>
        <a:p>
          <a:r>
            <a:rPr lang="en-US" sz="2800" b="1" dirty="0"/>
            <a:t>(Rev. 16:20).</a:t>
          </a:r>
          <a:endParaRPr lang="en-US" sz="2800" dirty="0"/>
        </a:p>
      </dgm:t>
    </dgm:pt>
    <dgm:pt modelId="{506AF5F4-013D-44F9-98C7-59330F76C097}" type="parTrans" cxnId="{DC097B0E-967E-45C3-8ABC-EA5CAD843967}">
      <dgm:prSet/>
      <dgm:spPr/>
      <dgm:t>
        <a:bodyPr/>
        <a:lstStyle/>
        <a:p>
          <a:endParaRPr lang="en-US" sz="2800"/>
        </a:p>
      </dgm:t>
    </dgm:pt>
    <dgm:pt modelId="{C01B0DF3-4F3A-42AC-B9C2-D39FE02302D5}" type="sibTrans" cxnId="{DC097B0E-967E-45C3-8ABC-EA5CAD843967}">
      <dgm:prSet/>
      <dgm:spPr/>
      <dgm:t>
        <a:bodyPr/>
        <a:lstStyle/>
        <a:p>
          <a:endParaRPr lang="en-US" sz="2800"/>
        </a:p>
      </dgm:t>
    </dgm:pt>
    <dgm:pt modelId="{F63BB974-E1CA-43E3-A9EA-2EE9ED6EDF37}">
      <dgm:prSet custT="1"/>
      <dgm:spPr/>
      <dgm:t>
        <a:bodyPr/>
        <a:lstStyle/>
        <a:p>
          <a:r>
            <a:rPr lang="en-US" sz="2800" dirty="0"/>
            <a:t>Great hail the weight of the talent would strike men on earth </a:t>
          </a:r>
          <a:r>
            <a:rPr lang="en-US" sz="2800" b="1" dirty="0"/>
            <a:t> (Rev.  16:21).</a:t>
          </a:r>
          <a:endParaRPr lang="en-US" sz="2800" dirty="0"/>
        </a:p>
      </dgm:t>
    </dgm:pt>
    <dgm:pt modelId="{53721568-28FC-4B0A-9292-28D9C7D18A32}" type="parTrans" cxnId="{F235A479-ABEF-48DB-8F75-D999F1A55823}">
      <dgm:prSet/>
      <dgm:spPr/>
      <dgm:t>
        <a:bodyPr/>
        <a:lstStyle/>
        <a:p>
          <a:endParaRPr lang="en-US" sz="2800"/>
        </a:p>
      </dgm:t>
    </dgm:pt>
    <dgm:pt modelId="{64074B9A-DE23-4FCB-8239-90AC6D9E294A}" type="sibTrans" cxnId="{F235A479-ABEF-48DB-8F75-D999F1A55823}">
      <dgm:prSet/>
      <dgm:spPr/>
      <dgm:t>
        <a:bodyPr/>
        <a:lstStyle/>
        <a:p>
          <a:endParaRPr lang="en-US" sz="2800"/>
        </a:p>
      </dgm:t>
    </dgm:pt>
    <dgm:pt modelId="{95BD076D-5FFD-44A6-8857-879B9673F52F}">
      <dgm:prSet custT="1"/>
      <dgm:spPr/>
      <dgm:t>
        <a:bodyPr/>
        <a:lstStyle/>
        <a:p>
          <a:r>
            <a:rPr lang="en-US" sz="2800" dirty="0"/>
            <a:t>Men would blaspheme the name of God because the 7</a:t>
          </a:r>
          <a:r>
            <a:rPr lang="en-US" sz="2800" baseline="30000" dirty="0"/>
            <a:t>th</a:t>
          </a:r>
          <a:r>
            <a:rPr lang="en-US" sz="2800" dirty="0"/>
            <a:t> plague would be exceedingly great </a:t>
          </a:r>
          <a:r>
            <a:rPr lang="en-US" sz="2800" b="1" dirty="0"/>
            <a:t> (Rev. 16:21).</a:t>
          </a:r>
          <a:endParaRPr lang="en-US" sz="2800" dirty="0"/>
        </a:p>
      </dgm:t>
    </dgm:pt>
    <dgm:pt modelId="{C8E2283A-2F5F-419A-AACE-16BD156E62F2}" type="parTrans" cxnId="{FC61ACA0-C0EB-48A4-9408-B3564A9E6C58}">
      <dgm:prSet/>
      <dgm:spPr/>
      <dgm:t>
        <a:bodyPr/>
        <a:lstStyle/>
        <a:p>
          <a:endParaRPr lang="en-US" sz="2800"/>
        </a:p>
      </dgm:t>
    </dgm:pt>
    <dgm:pt modelId="{67FC61B2-D6F5-4376-9FEA-937852A9A0EC}" type="sibTrans" cxnId="{FC61ACA0-C0EB-48A4-9408-B3564A9E6C58}">
      <dgm:prSet/>
      <dgm:spPr/>
      <dgm:t>
        <a:bodyPr/>
        <a:lstStyle/>
        <a:p>
          <a:endParaRPr lang="en-US" sz="2800"/>
        </a:p>
      </dgm:t>
    </dgm:pt>
    <dgm:pt modelId="{1A9D488A-5DAD-4BCC-B095-323F8F21687B}" type="pres">
      <dgm:prSet presAssocID="{EC35AFF7-7558-4734-B181-5D618A6A5553}" presName="diagram" presStyleCnt="0">
        <dgm:presLayoutVars>
          <dgm:dir/>
          <dgm:resizeHandles val="exact"/>
        </dgm:presLayoutVars>
      </dgm:prSet>
      <dgm:spPr/>
    </dgm:pt>
    <dgm:pt modelId="{135DF63C-BDB0-4C5F-B627-1C00EACC8843}" type="pres">
      <dgm:prSet presAssocID="{542F1F32-B5CE-4834-BB11-C2580DC24F8C}" presName="node" presStyleLbl="node1" presStyleIdx="0" presStyleCnt="6" custScaleX="112147" custScaleY="161305">
        <dgm:presLayoutVars>
          <dgm:bulletEnabled val="1"/>
        </dgm:presLayoutVars>
      </dgm:prSet>
      <dgm:spPr/>
    </dgm:pt>
    <dgm:pt modelId="{B462B03E-9609-42A7-B9BA-D40B63BE4C52}" type="pres">
      <dgm:prSet presAssocID="{A18379EC-1EC0-4FDC-BD74-CAD401DE5F6F}" presName="sibTrans" presStyleCnt="0"/>
      <dgm:spPr/>
    </dgm:pt>
    <dgm:pt modelId="{5E26D42A-5F59-4D43-888E-1BEBA447E921}" type="pres">
      <dgm:prSet presAssocID="{9B4FEC3D-09AD-48C1-AB51-5B37740ECC50}" presName="node" presStyleLbl="node1" presStyleIdx="1" presStyleCnt="6" custScaleX="109512" custScaleY="110662" custLinFactNeighborX="-6112" custLinFactNeighborY="-618">
        <dgm:presLayoutVars>
          <dgm:bulletEnabled val="1"/>
        </dgm:presLayoutVars>
      </dgm:prSet>
      <dgm:spPr/>
    </dgm:pt>
    <dgm:pt modelId="{1C2197CF-BC93-44C2-B655-19A8B4753EE8}" type="pres">
      <dgm:prSet presAssocID="{B90820F9-2CA7-4DCC-8FF0-44885691D682}" presName="sibTrans" presStyleCnt="0"/>
      <dgm:spPr/>
    </dgm:pt>
    <dgm:pt modelId="{29AD8C1A-B20A-413E-AC73-53C85EE7C40B}" type="pres">
      <dgm:prSet presAssocID="{77317133-8506-4CA1-9627-021C29E0863C}" presName="node" presStyleLbl="node1" presStyleIdx="2" presStyleCnt="6" custScaleX="129592" custScaleY="129391">
        <dgm:presLayoutVars>
          <dgm:bulletEnabled val="1"/>
        </dgm:presLayoutVars>
      </dgm:prSet>
      <dgm:spPr/>
    </dgm:pt>
    <dgm:pt modelId="{2B201056-1666-4557-A6F3-48E4FE250BBF}" type="pres">
      <dgm:prSet presAssocID="{ED366C58-EFBD-4D3D-B49C-153B7494CD43}" presName="sibTrans" presStyleCnt="0"/>
      <dgm:spPr/>
    </dgm:pt>
    <dgm:pt modelId="{CC09BEFB-50C5-4DD0-83CC-2D9460375DD9}" type="pres">
      <dgm:prSet presAssocID="{1513C186-F370-4063-A34D-1BCB28D43F18}" presName="node" presStyleLbl="node1" presStyleIdx="3" presStyleCnt="6" custScaleX="114988">
        <dgm:presLayoutVars>
          <dgm:bulletEnabled val="1"/>
        </dgm:presLayoutVars>
      </dgm:prSet>
      <dgm:spPr/>
    </dgm:pt>
    <dgm:pt modelId="{DF57D87F-E61B-4330-BAB3-B1D1828F7067}" type="pres">
      <dgm:prSet presAssocID="{C01B0DF3-4F3A-42AC-B9C2-D39FE02302D5}" presName="sibTrans" presStyleCnt="0"/>
      <dgm:spPr/>
    </dgm:pt>
    <dgm:pt modelId="{D6F2E996-CEA1-4E83-BB27-2DFB859C87E9}" type="pres">
      <dgm:prSet presAssocID="{F63BB974-E1CA-43E3-A9EA-2EE9ED6EDF37}" presName="node" presStyleLbl="node1" presStyleIdx="4" presStyleCnt="6" custScaleX="109902" custLinFactNeighborX="-2687" custLinFactNeighborY="-13033">
        <dgm:presLayoutVars>
          <dgm:bulletEnabled val="1"/>
        </dgm:presLayoutVars>
      </dgm:prSet>
      <dgm:spPr/>
    </dgm:pt>
    <dgm:pt modelId="{B1EFC442-0B5F-4825-9A44-8EEB70D5A6B2}" type="pres">
      <dgm:prSet presAssocID="{64074B9A-DE23-4FCB-8239-90AC6D9E294A}" presName="sibTrans" presStyleCnt="0"/>
      <dgm:spPr/>
    </dgm:pt>
    <dgm:pt modelId="{388EC143-A7BC-41AF-9029-0E25F539FC73}" type="pres">
      <dgm:prSet presAssocID="{95BD076D-5FFD-44A6-8857-879B9673F52F}" presName="node" presStyleLbl="node1" presStyleIdx="5" presStyleCnt="6" custScaleX="134332">
        <dgm:presLayoutVars>
          <dgm:bulletEnabled val="1"/>
        </dgm:presLayoutVars>
      </dgm:prSet>
      <dgm:spPr/>
    </dgm:pt>
  </dgm:ptLst>
  <dgm:cxnLst>
    <dgm:cxn modelId="{19B4FF08-6FCC-435A-8473-39F0BC3A3845}" type="presOf" srcId="{EC35AFF7-7558-4734-B181-5D618A6A5553}" destId="{1A9D488A-5DAD-4BCC-B095-323F8F21687B}" srcOrd="0" destOrd="0" presId="urn:microsoft.com/office/officeart/2005/8/layout/default"/>
    <dgm:cxn modelId="{DC097B0E-967E-45C3-8ABC-EA5CAD843967}" srcId="{EC35AFF7-7558-4734-B181-5D618A6A5553}" destId="{1513C186-F370-4063-A34D-1BCB28D43F18}" srcOrd="3" destOrd="0" parTransId="{506AF5F4-013D-44F9-98C7-59330F76C097}" sibTransId="{C01B0DF3-4F3A-42AC-B9C2-D39FE02302D5}"/>
    <dgm:cxn modelId="{4CC07D37-86B4-4475-B167-BCA227F67853}" type="presOf" srcId="{F63BB974-E1CA-43E3-A9EA-2EE9ED6EDF37}" destId="{D6F2E996-CEA1-4E83-BB27-2DFB859C87E9}" srcOrd="0" destOrd="0" presId="urn:microsoft.com/office/officeart/2005/8/layout/default"/>
    <dgm:cxn modelId="{0127C545-859D-430E-B752-B65078C291C2}" srcId="{EC35AFF7-7558-4734-B181-5D618A6A5553}" destId="{542F1F32-B5CE-4834-BB11-C2580DC24F8C}" srcOrd="0" destOrd="0" parTransId="{6A201ECF-3244-4BD5-87DD-A8C529D4C4A0}" sibTransId="{A18379EC-1EC0-4FDC-BD74-CAD401DE5F6F}"/>
    <dgm:cxn modelId="{F235A479-ABEF-48DB-8F75-D999F1A55823}" srcId="{EC35AFF7-7558-4734-B181-5D618A6A5553}" destId="{F63BB974-E1CA-43E3-A9EA-2EE9ED6EDF37}" srcOrd="4" destOrd="0" parTransId="{53721568-28FC-4B0A-9292-28D9C7D18A32}" sibTransId="{64074B9A-DE23-4FCB-8239-90AC6D9E294A}"/>
    <dgm:cxn modelId="{25B09781-7641-49FF-A849-9F07D93D274E}" type="presOf" srcId="{77317133-8506-4CA1-9627-021C29E0863C}" destId="{29AD8C1A-B20A-413E-AC73-53C85EE7C40B}" srcOrd="0" destOrd="0" presId="urn:microsoft.com/office/officeart/2005/8/layout/default"/>
    <dgm:cxn modelId="{704B6899-7704-4486-823C-803F4CFF170C}" srcId="{EC35AFF7-7558-4734-B181-5D618A6A5553}" destId="{77317133-8506-4CA1-9627-021C29E0863C}" srcOrd="2" destOrd="0" parTransId="{AB07AC62-2DE2-4C79-A682-A93552363927}" sibTransId="{ED366C58-EFBD-4D3D-B49C-153B7494CD43}"/>
    <dgm:cxn modelId="{FC61ACA0-C0EB-48A4-9408-B3564A9E6C58}" srcId="{EC35AFF7-7558-4734-B181-5D618A6A5553}" destId="{95BD076D-5FFD-44A6-8857-879B9673F52F}" srcOrd="5" destOrd="0" parTransId="{C8E2283A-2F5F-419A-AACE-16BD156E62F2}" sibTransId="{67FC61B2-D6F5-4376-9FEA-937852A9A0EC}"/>
    <dgm:cxn modelId="{1154B6A6-8411-4EED-8E34-796F4E5700FA}" srcId="{EC35AFF7-7558-4734-B181-5D618A6A5553}" destId="{9B4FEC3D-09AD-48C1-AB51-5B37740ECC50}" srcOrd="1" destOrd="0" parTransId="{2B40E238-D98F-437F-A743-E8D9AB757977}" sibTransId="{B90820F9-2CA7-4DCC-8FF0-44885691D682}"/>
    <dgm:cxn modelId="{C839BCB0-19CB-4731-AF81-0636E6BE0EF7}" type="presOf" srcId="{95BD076D-5FFD-44A6-8857-879B9673F52F}" destId="{388EC143-A7BC-41AF-9029-0E25F539FC73}" srcOrd="0" destOrd="0" presId="urn:microsoft.com/office/officeart/2005/8/layout/default"/>
    <dgm:cxn modelId="{E92722B8-AF86-4D4E-86C2-B0D1A5EDFA6B}" type="presOf" srcId="{9B4FEC3D-09AD-48C1-AB51-5B37740ECC50}" destId="{5E26D42A-5F59-4D43-888E-1BEBA447E921}" srcOrd="0" destOrd="0" presId="urn:microsoft.com/office/officeart/2005/8/layout/default"/>
    <dgm:cxn modelId="{09ADD4CF-6DC2-445B-B765-5503BDD27CDF}" type="presOf" srcId="{1513C186-F370-4063-A34D-1BCB28D43F18}" destId="{CC09BEFB-50C5-4DD0-83CC-2D9460375DD9}" srcOrd="0" destOrd="0" presId="urn:microsoft.com/office/officeart/2005/8/layout/default"/>
    <dgm:cxn modelId="{1AB835F1-C673-4323-A3AF-AC76040EA777}" type="presOf" srcId="{542F1F32-B5CE-4834-BB11-C2580DC24F8C}" destId="{135DF63C-BDB0-4C5F-B627-1C00EACC8843}" srcOrd="0" destOrd="0" presId="urn:microsoft.com/office/officeart/2005/8/layout/default"/>
    <dgm:cxn modelId="{2E983237-E9D1-47F2-8B06-7C8ECF847092}" type="presParOf" srcId="{1A9D488A-5DAD-4BCC-B095-323F8F21687B}" destId="{135DF63C-BDB0-4C5F-B627-1C00EACC8843}" srcOrd="0" destOrd="0" presId="urn:microsoft.com/office/officeart/2005/8/layout/default"/>
    <dgm:cxn modelId="{3F569D9B-9428-4835-95B9-6C5F17BD5EE1}" type="presParOf" srcId="{1A9D488A-5DAD-4BCC-B095-323F8F21687B}" destId="{B462B03E-9609-42A7-B9BA-D40B63BE4C52}" srcOrd="1" destOrd="0" presId="urn:microsoft.com/office/officeart/2005/8/layout/default"/>
    <dgm:cxn modelId="{467D9A98-9EFC-4107-8B5A-C1DED9D0B832}" type="presParOf" srcId="{1A9D488A-5DAD-4BCC-B095-323F8F21687B}" destId="{5E26D42A-5F59-4D43-888E-1BEBA447E921}" srcOrd="2" destOrd="0" presId="urn:microsoft.com/office/officeart/2005/8/layout/default"/>
    <dgm:cxn modelId="{540916F3-FCBA-479C-A2BD-66E2CDC6E3D5}" type="presParOf" srcId="{1A9D488A-5DAD-4BCC-B095-323F8F21687B}" destId="{1C2197CF-BC93-44C2-B655-19A8B4753EE8}" srcOrd="3" destOrd="0" presId="urn:microsoft.com/office/officeart/2005/8/layout/default"/>
    <dgm:cxn modelId="{D53E5AE8-5AF5-4CA6-84C3-64BFEF94A473}" type="presParOf" srcId="{1A9D488A-5DAD-4BCC-B095-323F8F21687B}" destId="{29AD8C1A-B20A-413E-AC73-53C85EE7C40B}" srcOrd="4" destOrd="0" presId="urn:microsoft.com/office/officeart/2005/8/layout/default"/>
    <dgm:cxn modelId="{ABB3DB9E-6448-498B-B2B1-3780D9BBF1C0}" type="presParOf" srcId="{1A9D488A-5DAD-4BCC-B095-323F8F21687B}" destId="{2B201056-1666-4557-A6F3-48E4FE250BBF}" srcOrd="5" destOrd="0" presId="urn:microsoft.com/office/officeart/2005/8/layout/default"/>
    <dgm:cxn modelId="{A5733A6E-3978-4071-B898-0D93D1366D08}" type="presParOf" srcId="{1A9D488A-5DAD-4BCC-B095-323F8F21687B}" destId="{CC09BEFB-50C5-4DD0-83CC-2D9460375DD9}" srcOrd="6" destOrd="0" presId="urn:microsoft.com/office/officeart/2005/8/layout/default"/>
    <dgm:cxn modelId="{AA451F0A-FC07-4A1A-8ECF-BD9B24C8C355}" type="presParOf" srcId="{1A9D488A-5DAD-4BCC-B095-323F8F21687B}" destId="{DF57D87F-E61B-4330-BAB3-B1D1828F7067}" srcOrd="7" destOrd="0" presId="urn:microsoft.com/office/officeart/2005/8/layout/default"/>
    <dgm:cxn modelId="{86BFA824-B2C1-4871-AEB8-6F5B27578C9A}" type="presParOf" srcId="{1A9D488A-5DAD-4BCC-B095-323F8F21687B}" destId="{D6F2E996-CEA1-4E83-BB27-2DFB859C87E9}" srcOrd="8" destOrd="0" presId="urn:microsoft.com/office/officeart/2005/8/layout/default"/>
    <dgm:cxn modelId="{559F5259-F90F-47E3-811E-2C8C64D2933D}" type="presParOf" srcId="{1A9D488A-5DAD-4BCC-B095-323F8F21687B}" destId="{B1EFC442-0B5F-4825-9A44-8EEB70D5A6B2}" srcOrd="9" destOrd="0" presId="urn:microsoft.com/office/officeart/2005/8/layout/default"/>
    <dgm:cxn modelId="{968B7F31-4EDE-420D-B8B1-63FD59FD82A7}" type="presParOf" srcId="{1A9D488A-5DAD-4BCC-B095-323F8F21687B}" destId="{388EC143-A7BC-41AF-9029-0E25F539FC7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CC10B-522E-4156-8178-F9D6AB012219}">
      <dsp:nvSpPr>
        <dsp:cNvPr id="0" name=""/>
        <dsp:cNvSpPr/>
      </dsp:nvSpPr>
      <dsp:spPr>
        <a:xfrm>
          <a:off x="0" y="2814"/>
          <a:ext cx="11502189"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DF288-C6CC-4E6B-90E6-370383ED36BA}">
      <dsp:nvSpPr>
        <dsp:cNvPr id="0" name=""/>
        <dsp:cNvSpPr/>
      </dsp:nvSpPr>
      <dsp:spPr>
        <a:xfrm>
          <a:off x="0" y="183292"/>
          <a:ext cx="11502189" cy="191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Font typeface="+mj-lt"/>
            <a:buNone/>
          </a:pPr>
          <a:r>
            <a:rPr lang="en-US" sz="2600" kern="1200" dirty="0"/>
            <a:t>Is it possible an age old prophecy enshrined in the book of Revelation becomes relevant and move to its fulfilment in a world living in the expectancy of the New World Order?</a:t>
          </a:r>
        </a:p>
      </dsp:txBody>
      <dsp:txXfrm>
        <a:off x="0" y="183292"/>
        <a:ext cx="11502189" cy="1919166"/>
      </dsp:txXfrm>
    </dsp:sp>
    <dsp:sp modelId="{5218C8E0-361A-4101-B0F2-9AA37820964D}">
      <dsp:nvSpPr>
        <dsp:cNvPr id="0" name=""/>
        <dsp:cNvSpPr/>
      </dsp:nvSpPr>
      <dsp:spPr>
        <a:xfrm>
          <a:off x="0" y="1921980"/>
          <a:ext cx="11502189"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7EC45-C72F-4154-95CB-BA59F4E80704}">
      <dsp:nvSpPr>
        <dsp:cNvPr id="0" name=""/>
        <dsp:cNvSpPr/>
      </dsp:nvSpPr>
      <dsp:spPr>
        <a:xfrm>
          <a:off x="0" y="1921980"/>
          <a:ext cx="11502189" cy="191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Font typeface="+mj-lt"/>
            <a:buNone/>
          </a:pPr>
          <a:r>
            <a:rPr lang="en-US" sz="2600" kern="1200" dirty="0"/>
            <a:t>Is it also possible that this prophecy will move to its fulfillment where global Warmings, Climatic Changes, the needed green revolution are the top items on the agenda of </a:t>
          </a:r>
          <a:r>
            <a:rPr lang="en-US" sz="2600" kern="1200" dirty="0" err="1"/>
            <a:t>Interntional</a:t>
          </a:r>
          <a:r>
            <a:rPr lang="en-US" sz="2600" kern="1200" dirty="0"/>
            <a:t> World Leadership Summits?</a:t>
          </a:r>
        </a:p>
      </dsp:txBody>
      <dsp:txXfrm>
        <a:off x="0" y="1921980"/>
        <a:ext cx="11502189" cy="1919166"/>
      </dsp:txXfrm>
    </dsp:sp>
    <dsp:sp modelId="{B9125286-C9F1-4A5E-8313-943AD7C32A49}">
      <dsp:nvSpPr>
        <dsp:cNvPr id="0" name=""/>
        <dsp:cNvSpPr/>
      </dsp:nvSpPr>
      <dsp:spPr>
        <a:xfrm>
          <a:off x="0" y="3841146"/>
          <a:ext cx="11502189"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30E945-650E-4ECD-BC2B-F14BA4220BD9}">
      <dsp:nvSpPr>
        <dsp:cNvPr id="0" name=""/>
        <dsp:cNvSpPr/>
      </dsp:nvSpPr>
      <dsp:spPr>
        <a:xfrm>
          <a:off x="0" y="3841146"/>
          <a:ext cx="11502189" cy="191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Font typeface="+mj-lt"/>
            <a:buNone/>
          </a:pPr>
          <a:r>
            <a:rPr lang="en-US" sz="2600" kern="1200" dirty="0"/>
            <a:t>Is it possible too that this prophecy of </a:t>
          </a:r>
          <a:r>
            <a:rPr lang="en-US" sz="2600" b="1" kern="1200" dirty="0"/>
            <a:t>Revelation 18:4</a:t>
          </a:r>
          <a:r>
            <a:rPr lang="en-US" sz="2600" kern="1200" dirty="0"/>
            <a:t>, move to its fulfilment where Strategic Development Goals (SDG) and Nations’ Egocentrism and inward economic practices interspersed with America’s Trade War and high Tariffs which have reduced nations to the state of beggars are the only concerns of the world?</a:t>
          </a:r>
        </a:p>
      </dsp:txBody>
      <dsp:txXfrm>
        <a:off x="0" y="3841146"/>
        <a:ext cx="11502189" cy="1919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CC10B-522E-4156-8178-F9D6AB012219}">
      <dsp:nvSpPr>
        <dsp:cNvPr id="0" name=""/>
        <dsp:cNvSpPr/>
      </dsp:nvSpPr>
      <dsp:spPr>
        <a:xfrm>
          <a:off x="0" y="0"/>
          <a:ext cx="11502189"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DF288-C6CC-4E6B-90E6-370383ED36BA}">
      <dsp:nvSpPr>
        <dsp:cNvPr id="0" name=""/>
        <dsp:cNvSpPr/>
      </dsp:nvSpPr>
      <dsp:spPr>
        <a:xfrm>
          <a:off x="0" y="0"/>
          <a:ext cx="11502189" cy="24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US" sz="3200" kern="1200"/>
            <a:t>Is it possible the prophecy will find its fulfilment in this world of Youth addictions to drugs, lotteries and the get rich quick </a:t>
          </a:r>
          <a:r>
            <a:rPr lang="en-US" sz="3200" b="1" i="1" kern="1200"/>
            <a:t>sakawa</a:t>
          </a:r>
          <a:r>
            <a:rPr lang="en-US" sz="3200" kern="1200"/>
            <a:t> juju craze?</a:t>
          </a:r>
          <a:endParaRPr lang="en-US" sz="3200" kern="1200" dirty="0"/>
        </a:p>
      </dsp:txBody>
      <dsp:txXfrm>
        <a:off x="0" y="0"/>
        <a:ext cx="11502189" cy="2412331"/>
      </dsp:txXfrm>
    </dsp:sp>
    <dsp:sp modelId="{60C8E68C-E4B6-4CBE-ADA7-A7CDD9787081}">
      <dsp:nvSpPr>
        <dsp:cNvPr id="0" name=""/>
        <dsp:cNvSpPr/>
      </dsp:nvSpPr>
      <dsp:spPr>
        <a:xfrm>
          <a:off x="0" y="2412331"/>
          <a:ext cx="11502189"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4ADB0-1C52-44DB-BB22-AF1C0EB1453F}">
      <dsp:nvSpPr>
        <dsp:cNvPr id="0" name=""/>
        <dsp:cNvSpPr/>
      </dsp:nvSpPr>
      <dsp:spPr>
        <a:xfrm>
          <a:off x="0" y="2412331"/>
          <a:ext cx="11502189" cy="24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US" sz="3200" kern="1200"/>
            <a:t>Is it possible the prophecy to call the world our of Babylon find its fulfilment in a world measured with modern day Spiritism?</a:t>
          </a:r>
        </a:p>
      </dsp:txBody>
      <dsp:txXfrm>
        <a:off x="0" y="2412331"/>
        <a:ext cx="11502189" cy="241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C6D9-E43D-4D62-9C03-5750101283E0}">
      <dsp:nvSpPr>
        <dsp:cNvPr id="0" name=""/>
        <dsp:cNvSpPr/>
      </dsp:nvSpPr>
      <dsp:spPr>
        <a:xfrm>
          <a:off x="0" y="367018"/>
          <a:ext cx="7748349" cy="79852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Pride and arrogance  	</a:t>
          </a:r>
        </a:p>
      </dsp:txBody>
      <dsp:txXfrm>
        <a:off x="38981" y="405999"/>
        <a:ext cx="7670387" cy="720563"/>
      </dsp:txXfrm>
    </dsp:sp>
    <dsp:sp modelId="{27A57EB4-72E1-4957-85E0-F4BE65ED7CB1}">
      <dsp:nvSpPr>
        <dsp:cNvPr id="0" name=""/>
        <dsp:cNvSpPr/>
      </dsp:nvSpPr>
      <dsp:spPr>
        <a:xfrm>
          <a:off x="0" y="1321961"/>
          <a:ext cx="7748349" cy="79852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Materialism and luxury 	</a:t>
          </a:r>
        </a:p>
      </dsp:txBody>
      <dsp:txXfrm>
        <a:off x="38981" y="1360942"/>
        <a:ext cx="7670387" cy="720563"/>
      </dsp:txXfrm>
    </dsp:sp>
    <dsp:sp modelId="{AC682B4F-DA53-4294-87E5-94454D045475}">
      <dsp:nvSpPr>
        <dsp:cNvPr id="0" name=""/>
        <dsp:cNvSpPr/>
      </dsp:nvSpPr>
      <dsp:spPr>
        <a:xfrm>
          <a:off x="0" y="2307812"/>
          <a:ext cx="7748349" cy="79852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Adultery 	</a:t>
          </a:r>
        </a:p>
      </dsp:txBody>
      <dsp:txXfrm>
        <a:off x="38981" y="2346793"/>
        <a:ext cx="7670387" cy="720563"/>
      </dsp:txXfrm>
    </dsp:sp>
    <dsp:sp modelId="{0567A880-7095-45FB-A243-E4378E0D21A0}">
      <dsp:nvSpPr>
        <dsp:cNvPr id="0" name=""/>
        <dsp:cNvSpPr/>
      </dsp:nvSpPr>
      <dsp:spPr>
        <a:xfrm>
          <a:off x="0" y="3224840"/>
          <a:ext cx="7748349" cy="79852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Deception 	</a:t>
          </a:r>
        </a:p>
      </dsp:txBody>
      <dsp:txXfrm>
        <a:off x="38981" y="3263821"/>
        <a:ext cx="7670387" cy="720563"/>
      </dsp:txXfrm>
    </dsp:sp>
    <dsp:sp modelId="{045D0A24-E028-4719-A45C-7EA9DCAC3891}">
      <dsp:nvSpPr>
        <dsp:cNvPr id="0" name=""/>
        <dsp:cNvSpPr/>
      </dsp:nvSpPr>
      <dsp:spPr>
        <a:xfrm>
          <a:off x="0" y="4082347"/>
          <a:ext cx="7748349" cy="18819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Persecution </a:t>
          </a:r>
          <a:r>
            <a:rPr lang="en-US" sz="2800" b="1" kern="1200" dirty="0"/>
            <a:t> (Rev. 18:2, 3, 5, 7, 21, 24)”  </a:t>
          </a:r>
          <a:r>
            <a:rPr lang="en-US" sz="2800" i="1" kern="1200" dirty="0"/>
            <a:t>(SDA Bible Commentary Vol. 7, RH Pub. 1980 p. 86)</a:t>
          </a:r>
          <a:endParaRPr lang="en-US" sz="2800" kern="1200" dirty="0"/>
        </a:p>
      </dsp:txBody>
      <dsp:txXfrm>
        <a:off x="91869" y="4174216"/>
        <a:ext cx="7564611" cy="1698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0F0A2-572F-41D5-9CFB-4971C25881DE}">
      <dsp:nvSpPr>
        <dsp:cNvPr id="0" name=""/>
        <dsp:cNvSpPr/>
      </dsp:nvSpPr>
      <dsp:spPr>
        <a:xfrm>
          <a:off x="0" y="1075987"/>
          <a:ext cx="3649836" cy="218990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The papacy</a:t>
          </a:r>
        </a:p>
      </dsp:txBody>
      <dsp:txXfrm>
        <a:off x="0" y="1075987"/>
        <a:ext cx="3649836" cy="2189901"/>
      </dsp:txXfrm>
    </dsp:sp>
    <dsp:sp modelId="{2B1BFEC2-B39C-48CC-AB65-772536B07D9B}">
      <dsp:nvSpPr>
        <dsp:cNvPr id="0" name=""/>
        <dsp:cNvSpPr/>
      </dsp:nvSpPr>
      <dsp:spPr>
        <a:xfrm>
          <a:off x="4028981" y="1025882"/>
          <a:ext cx="3649836" cy="2189901"/>
        </a:xfrm>
        <a:prstGeom prst="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The apostate Protestantism</a:t>
          </a:r>
          <a:endParaRPr lang="en-US" sz="4200" kern="1200" dirty="0"/>
        </a:p>
      </dsp:txBody>
      <dsp:txXfrm>
        <a:off x="4028981" y="1025882"/>
        <a:ext cx="3649836" cy="2189901"/>
      </dsp:txXfrm>
    </dsp:sp>
    <dsp:sp modelId="{38149118-7037-4DBC-9C1F-37B0FFC60395}">
      <dsp:nvSpPr>
        <dsp:cNvPr id="0" name=""/>
        <dsp:cNvSpPr/>
      </dsp:nvSpPr>
      <dsp:spPr>
        <a:xfrm>
          <a:off x="8029639" y="1080718"/>
          <a:ext cx="3649836" cy="2189901"/>
        </a:xfrm>
        <a:prstGeom prst="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And modern day spiritism</a:t>
          </a:r>
          <a:endParaRPr lang="en-US" sz="4200" kern="1200" dirty="0"/>
        </a:p>
      </dsp:txBody>
      <dsp:txXfrm>
        <a:off x="8029639" y="1080718"/>
        <a:ext cx="3649836" cy="2189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F63C-BDB0-4C5F-B627-1C00EACC8843}">
      <dsp:nvSpPr>
        <dsp:cNvPr id="0" name=""/>
        <dsp:cNvSpPr/>
      </dsp:nvSpPr>
      <dsp:spPr>
        <a:xfrm>
          <a:off x="125259" y="1"/>
          <a:ext cx="3508255" cy="302762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greatest earthquake since the world began would strike, amid thunder and lightning </a:t>
          </a:r>
          <a:r>
            <a:rPr lang="en-US" sz="2800" b="1" kern="1200" dirty="0"/>
            <a:t> </a:t>
          </a:r>
        </a:p>
        <a:p>
          <a:pPr marL="0" lvl="0" indent="0" algn="ctr" defTabSz="1244600">
            <a:lnSpc>
              <a:spcPct val="90000"/>
            </a:lnSpc>
            <a:spcBef>
              <a:spcPct val="0"/>
            </a:spcBef>
            <a:spcAft>
              <a:spcPct val="35000"/>
            </a:spcAft>
            <a:buNone/>
          </a:pPr>
          <a:r>
            <a:rPr lang="en-US" sz="2800" b="1" kern="1200" dirty="0"/>
            <a:t>(Rev. 16:18).</a:t>
          </a:r>
          <a:endParaRPr lang="en-US" sz="2800" kern="1200" dirty="0"/>
        </a:p>
      </dsp:txBody>
      <dsp:txXfrm>
        <a:off x="125259" y="1"/>
        <a:ext cx="3508255" cy="3027629"/>
      </dsp:txXfrm>
    </dsp:sp>
    <dsp:sp modelId="{5E26D42A-5F59-4D43-888E-1BEBA447E921}">
      <dsp:nvSpPr>
        <dsp:cNvPr id="0" name=""/>
        <dsp:cNvSpPr/>
      </dsp:nvSpPr>
      <dsp:spPr>
        <a:xfrm>
          <a:off x="3755142" y="463675"/>
          <a:ext cx="3425825" cy="2077080"/>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Cities of the Earth fallings apart (Rev. 16:18).</a:t>
          </a:r>
          <a:endParaRPr lang="en-US" sz="2800" kern="1200" dirty="0"/>
        </a:p>
      </dsp:txBody>
      <dsp:txXfrm>
        <a:off x="3755142" y="463675"/>
        <a:ext cx="3425825" cy="2077080"/>
      </dsp:txXfrm>
    </dsp:sp>
    <dsp:sp modelId="{29AD8C1A-B20A-413E-AC73-53C85EE7C40B}">
      <dsp:nvSpPr>
        <dsp:cNvPr id="0" name=""/>
        <dsp:cNvSpPr/>
      </dsp:nvSpPr>
      <dsp:spPr>
        <a:xfrm>
          <a:off x="7684994" y="299507"/>
          <a:ext cx="4053981" cy="2428616"/>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3-tiered religious union of papacy, apostate Protestantism and spiritism would break apart </a:t>
          </a:r>
          <a:r>
            <a:rPr lang="en-US" sz="2800" b="1" kern="1200" dirty="0"/>
            <a:t>  </a:t>
          </a:r>
        </a:p>
        <a:p>
          <a:pPr marL="0" lvl="0" indent="0" algn="ctr" defTabSz="1244600">
            <a:lnSpc>
              <a:spcPct val="90000"/>
            </a:lnSpc>
            <a:spcBef>
              <a:spcPct val="0"/>
            </a:spcBef>
            <a:spcAft>
              <a:spcPct val="35000"/>
            </a:spcAft>
            <a:buNone/>
          </a:pPr>
          <a:r>
            <a:rPr lang="en-US" sz="2800" b="1" kern="1200" dirty="0"/>
            <a:t>(Rev. 16:19).</a:t>
          </a:r>
          <a:endParaRPr lang="en-US" sz="2800" kern="1200" dirty="0"/>
        </a:p>
      </dsp:txBody>
      <dsp:txXfrm>
        <a:off x="7684994" y="299507"/>
        <a:ext cx="4053981" cy="2428616"/>
      </dsp:txXfrm>
    </dsp:sp>
    <dsp:sp modelId="{CC09BEFB-50C5-4DD0-83CC-2D9460375DD9}">
      <dsp:nvSpPr>
        <dsp:cNvPr id="0" name=""/>
        <dsp:cNvSpPr/>
      </dsp:nvSpPr>
      <dsp:spPr>
        <a:xfrm>
          <a:off x="582" y="3340456"/>
          <a:ext cx="3597129" cy="1876959"/>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Islands would disappear </a:t>
          </a:r>
          <a:r>
            <a:rPr lang="en-US" sz="2800" b="1" kern="1200" dirty="0"/>
            <a:t> </a:t>
          </a:r>
        </a:p>
        <a:p>
          <a:pPr marL="0" lvl="0" indent="0" algn="ctr" defTabSz="1244600">
            <a:lnSpc>
              <a:spcPct val="90000"/>
            </a:lnSpc>
            <a:spcBef>
              <a:spcPct val="0"/>
            </a:spcBef>
            <a:spcAft>
              <a:spcPct val="35000"/>
            </a:spcAft>
            <a:buNone/>
          </a:pPr>
          <a:r>
            <a:rPr lang="en-US" sz="2800" b="1" kern="1200" dirty="0"/>
            <a:t>(Rev. 16:20).</a:t>
          </a:r>
          <a:endParaRPr lang="en-US" sz="2800" kern="1200" dirty="0"/>
        </a:p>
      </dsp:txBody>
      <dsp:txXfrm>
        <a:off x="582" y="3340456"/>
        <a:ext cx="3597129" cy="1876959"/>
      </dsp:txXfrm>
    </dsp:sp>
    <dsp:sp modelId="{D6F2E996-CEA1-4E83-BB27-2DFB859C87E9}">
      <dsp:nvSpPr>
        <dsp:cNvPr id="0" name=""/>
        <dsp:cNvSpPr/>
      </dsp:nvSpPr>
      <dsp:spPr>
        <a:xfrm>
          <a:off x="3826482" y="3095832"/>
          <a:ext cx="3438026" cy="1876959"/>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Great hail the weight of the talent would strike men on earth </a:t>
          </a:r>
          <a:r>
            <a:rPr lang="en-US" sz="2800" b="1" kern="1200" dirty="0"/>
            <a:t> (Rev.  16:21).</a:t>
          </a:r>
          <a:endParaRPr lang="en-US" sz="2800" kern="1200" dirty="0"/>
        </a:p>
      </dsp:txBody>
      <dsp:txXfrm>
        <a:off x="3826482" y="3095832"/>
        <a:ext cx="3438026" cy="1876959"/>
      </dsp:txXfrm>
    </dsp:sp>
    <dsp:sp modelId="{388EC143-A7BC-41AF-9029-0E25F539FC73}">
      <dsp:nvSpPr>
        <dsp:cNvPr id="0" name=""/>
        <dsp:cNvSpPr/>
      </dsp:nvSpPr>
      <dsp:spPr>
        <a:xfrm>
          <a:off x="7661391" y="3340456"/>
          <a:ext cx="4202261" cy="1876959"/>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Men would blaspheme the name of God because the 7</a:t>
          </a:r>
          <a:r>
            <a:rPr lang="en-US" sz="2800" kern="1200" baseline="30000" dirty="0"/>
            <a:t>th</a:t>
          </a:r>
          <a:r>
            <a:rPr lang="en-US" sz="2800" kern="1200" dirty="0"/>
            <a:t> plague would be exceedingly great </a:t>
          </a:r>
          <a:r>
            <a:rPr lang="en-US" sz="2800" b="1" kern="1200" dirty="0"/>
            <a:t> (Rev. 16:21).</a:t>
          </a:r>
          <a:endParaRPr lang="en-US" sz="2800" kern="1200" dirty="0"/>
        </a:p>
      </dsp:txBody>
      <dsp:txXfrm>
        <a:off x="7661391" y="3340456"/>
        <a:ext cx="4202261" cy="18769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B7F9B-A927-4B4E-B0DC-998214943585}"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99FDC-0083-467E-8205-875C889F8961}" type="slidenum">
              <a:rPr lang="en-US" smtClean="0"/>
              <a:t>‹#›</a:t>
            </a:fld>
            <a:endParaRPr lang="en-US"/>
          </a:p>
        </p:txBody>
      </p:sp>
    </p:spTree>
    <p:extLst>
      <p:ext uri="{BB962C8B-B14F-4D97-AF65-F5344CB8AC3E}">
        <p14:creationId xmlns:p14="http://schemas.microsoft.com/office/powerpoint/2010/main" val="426355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material is to expand the Traditional thought pattern of the Text to show that Babylon today includes, the amalgam of evil that is moving like  a sludge in  CHRISTENDON.</a:t>
            </a:r>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2</a:t>
            </a:fld>
            <a:endParaRPr lang="en-US"/>
          </a:p>
        </p:txBody>
      </p:sp>
    </p:spTree>
    <p:extLst>
      <p:ext uri="{BB962C8B-B14F-4D97-AF65-F5344CB8AC3E}">
        <p14:creationId xmlns:p14="http://schemas.microsoft.com/office/powerpoint/2010/main" val="135586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tough questions that need serious answers.</a:t>
            </a:r>
          </a:p>
        </p:txBody>
      </p:sp>
      <p:sp>
        <p:nvSpPr>
          <p:cNvPr id="4" name="Slide Number Placeholder 3"/>
          <p:cNvSpPr>
            <a:spLocks noGrp="1"/>
          </p:cNvSpPr>
          <p:nvPr>
            <p:ph type="sldNum" sz="quarter" idx="5"/>
          </p:nvPr>
        </p:nvSpPr>
        <p:spPr/>
        <p:txBody>
          <a:bodyPr/>
          <a:lstStyle/>
          <a:p>
            <a:fld id="{84599FDC-0083-467E-8205-875C889F8961}" type="slidenum">
              <a:rPr lang="en-US" smtClean="0"/>
              <a:t>5</a:t>
            </a:fld>
            <a:endParaRPr lang="en-US"/>
          </a:p>
        </p:txBody>
      </p:sp>
    </p:spTree>
    <p:extLst>
      <p:ext uri="{BB962C8B-B14F-4D97-AF65-F5344CB8AC3E}">
        <p14:creationId xmlns:p14="http://schemas.microsoft.com/office/powerpoint/2010/main" val="150901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sort of things are competing for the time of the people of today. Science and Technology that has made the world a global village with the internet services it offers give people free access to anything that bewitches the soul and mesmerizes and benumbs the mind to give people no time to listen to “</a:t>
            </a:r>
            <a:r>
              <a:rPr lang="en-US" sz="1200" b="1" kern="1200" dirty="0">
                <a:solidFill>
                  <a:schemeClr val="tx1"/>
                </a:solidFill>
                <a:effectLst/>
                <a:latin typeface="+mn-lt"/>
                <a:ea typeface="+mn-ea"/>
                <a:cs typeface="+mn-cs"/>
              </a:rPr>
              <a:t>Thus saith, the LORD.”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7</a:t>
            </a:fld>
            <a:endParaRPr lang="en-US"/>
          </a:p>
        </p:txBody>
      </p:sp>
    </p:spTree>
    <p:extLst>
      <p:ext uri="{BB962C8B-B14F-4D97-AF65-F5344CB8AC3E}">
        <p14:creationId xmlns:p14="http://schemas.microsoft.com/office/powerpoint/2010/main" val="10770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body is interested in open air crusades unless it is the charismatic glossolalia miracle crusades clothed in falsehood. </a:t>
            </a:r>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8</a:t>
            </a:fld>
            <a:endParaRPr lang="en-US"/>
          </a:p>
        </p:txBody>
      </p:sp>
    </p:spTree>
    <p:extLst>
      <p:ext uri="{BB962C8B-B14F-4D97-AF65-F5344CB8AC3E}">
        <p14:creationId xmlns:p14="http://schemas.microsoft.com/office/powerpoint/2010/main" val="415535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10</a:t>
            </a:fld>
            <a:endParaRPr lang="en-US"/>
          </a:p>
        </p:txBody>
      </p:sp>
    </p:spTree>
    <p:extLst>
      <p:ext uri="{BB962C8B-B14F-4D97-AF65-F5344CB8AC3E}">
        <p14:creationId xmlns:p14="http://schemas.microsoft.com/office/powerpoint/2010/main" val="27433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Whatever the case, what the Lord has written about Babylon would come to pass and her destruction would be certain.  Because,  Babylon is guilty of the crimes stated above.</a:t>
            </a:r>
          </a:p>
          <a:p>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13</a:t>
            </a:fld>
            <a:endParaRPr lang="en-US"/>
          </a:p>
        </p:txBody>
      </p:sp>
    </p:spTree>
    <p:extLst>
      <p:ext uri="{BB962C8B-B14F-4D97-AF65-F5344CB8AC3E}">
        <p14:creationId xmlns:p14="http://schemas.microsoft.com/office/powerpoint/2010/main" val="330620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18</a:t>
            </a:fld>
            <a:endParaRPr lang="en-US"/>
          </a:p>
        </p:txBody>
      </p:sp>
    </p:spTree>
    <p:extLst>
      <p:ext uri="{BB962C8B-B14F-4D97-AF65-F5344CB8AC3E}">
        <p14:creationId xmlns:p14="http://schemas.microsoft.com/office/powerpoint/2010/main" val="373110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Until then, the sequence of events would follow as John was informed</a:t>
            </a:r>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19</a:t>
            </a:fld>
            <a:endParaRPr lang="en-US"/>
          </a:p>
        </p:txBody>
      </p:sp>
    </p:spTree>
    <p:extLst>
      <p:ext uri="{BB962C8B-B14F-4D97-AF65-F5344CB8AC3E}">
        <p14:creationId xmlns:p14="http://schemas.microsoft.com/office/powerpoint/2010/main" val="426100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99FDC-0083-467E-8205-875C889F8961}" type="slidenum">
              <a:rPr lang="en-US" smtClean="0"/>
              <a:t>28</a:t>
            </a:fld>
            <a:endParaRPr lang="en-US"/>
          </a:p>
        </p:txBody>
      </p:sp>
    </p:spTree>
    <p:extLst>
      <p:ext uri="{BB962C8B-B14F-4D97-AF65-F5344CB8AC3E}">
        <p14:creationId xmlns:p14="http://schemas.microsoft.com/office/powerpoint/2010/main" val="391861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C856-EF76-2ED9-E82D-DD7CA221E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CB7630-E0B9-D15E-741F-88E7C33B47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7412F9-9B27-E596-78A8-11CBEC2DE1A2}"/>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5578FD85-F724-2707-4A5A-69F2684AF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D3FE0-8353-9F81-05E9-EE4572BE4371}"/>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117026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A255-9113-58AC-DE8D-75E95CBA6D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C6CFC7-5D03-CA51-2910-661335B9E9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4B3B8-ADC7-D5DC-D1E0-DB46D6D1F3B2}"/>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E23806E6-8EAC-F759-7C42-4DDCF074B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FE3F-4D04-FE9B-2816-EBE98897C464}"/>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2442970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A078C-3049-0BB3-45E4-24F1A9E07E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E1D24-3F2D-76FA-001D-3EA27DF441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54FC1-895E-540C-9091-BB406C26BEC6}"/>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92BB2CBC-28AE-D17E-CE30-6B5189532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7EBCA-111D-E860-2BC9-88AFFB5373FC}"/>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357319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1B9E-A18A-70AD-ED07-6158D65CE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59B54-E3BA-A120-A5D8-5918EAC67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593B2-F297-B4D3-9954-139781092703}"/>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F8DD85D6-80D0-BC6C-6183-295D66B30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EE8F6-405A-42E3-283D-192434B918F5}"/>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211064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B53-82B3-9FC0-1681-0A116063D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89642-A60E-7840-2CF8-E3C5A0BE25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264C2B-F9E3-C708-84CE-14C384FCA062}"/>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954F3F04-AC5C-D0C4-E88A-A1F8091DF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99D6F-6471-1355-9124-9DDA47B1D47D}"/>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117677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2FE3-6D35-1635-8095-A29A27ED3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479836-2765-82DA-57F7-DC7AB896B7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3ADF6D-E655-FF5D-799E-EF59449833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C211B-EF62-877D-3217-AE9A1BE6214C}"/>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6" name="Footer Placeholder 5">
            <a:extLst>
              <a:ext uri="{FF2B5EF4-FFF2-40B4-BE49-F238E27FC236}">
                <a16:creationId xmlns:a16="http://schemas.microsoft.com/office/drawing/2014/main" id="{6E402B03-526E-3982-4FD4-21E780E89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3E795-D163-6CB8-CAA0-E41D3CA79FF6}"/>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227772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B004-C784-D646-C118-E0324C5A05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B13273-250E-717C-DEC7-6E46872E1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CA6112-486E-4EA1-D15A-DB484076E6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4BB46-593E-1DD5-3A53-49C3DE5DE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AF9B1-7631-94AA-AC7C-5B50FD824B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3E9CFD-8345-DC68-75DC-6643D4A0D7A1}"/>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8" name="Footer Placeholder 7">
            <a:extLst>
              <a:ext uri="{FF2B5EF4-FFF2-40B4-BE49-F238E27FC236}">
                <a16:creationId xmlns:a16="http://schemas.microsoft.com/office/drawing/2014/main" id="{C89AB76D-222D-FBFE-C13D-974407E7FA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215342-3DC2-4565-9C13-D5DBA8E0712A}"/>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4079911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9E6C-59F7-B885-CFD2-2682BC05A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8E0E46-B221-7CAD-9421-FA7D1615072A}"/>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4" name="Footer Placeholder 3">
            <a:extLst>
              <a:ext uri="{FF2B5EF4-FFF2-40B4-BE49-F238E27FC236}">
                <a16:creationId xmlns:a16="http://schemas.microsoft.com/office/drawing/2014/main" id="{9A4DA34B-5A15-962D-BD08-C7B578C783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799730-9F30-F465-2D2C-A8087341F651}"/>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2529984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F5C36-8283-EE57-5D1C-5B04F1D3BED0}"/>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3" name="Footer Placeholder 2">
            <a:extLst>
              <a:ext uri="{FF2B5EF4-FFF2-40B4-BE49-F238E27FC236}">
                <a16:creationId xmlns:a16="http://schemas.microsoft.com/office/drawing/2014/main" id="{613E6596-2580-B8FD-FCF4-D4DE880537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915435-D5A5-9A64-61AD-21D9F6962571}"/>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185708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E321-B177-344D-EDCD-229D04758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8900A-7EF8-0A13-A1CF-176EA1214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2A822-B069-0FA7-1923-B9FEC449A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9B2F91-8FA4-D388-F74C-CA51C11D5A30}"/>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6" name="Footer Placeholder 5">
            <a:extLst>
              <a:ext uri="{FF2B5EF4-FFF2-40B4-BE49-F238E27FC236}">
                <a16:creationId xmlns:a16="http://schemas.microsoft.com/office/drawing/2014/main" id="{13D25799-D0B4-E36D-821D-1C1357EB1D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807A6-FAA9-AEFF-EF23-841D2D5A719E}"/>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133623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F528-446A-EA50-8FAC-EFAE8C38A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060FB-73F1-BD52-9630-722E217B6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56D52-05FA-7CF0-1BD6-CFCDEB53B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2E630-714F-3ED6-D86A-6F5B6E010507}"/>
              </a:ext>
            </a:extLst>
          </p:cNvPr>
          <p:cNvSpPr>
            <a:spLocks noGrp="1"/>
          </p:cNvSpPr>
          <p:nvPr>
            <p:ph type="dt" sz="half" idx="10"/>
          </p:nvPr>
        </p:nvSpPr>
        <p:spPr/>
        <p:txBody>
          <a:bodyPr/>
          <a:lstStyle/>
          <a:p>
            <a:fld id="{5357D38A-3F2B-49B4-BFC5-3F07304ED0FC}" type="datetimeFigureOut">
              <a:rPr lang="en-US" smtClean="0"/>
              <a:t>7/24/2025</a:t>
            </a:fld>
            <a:endParaRPr lang="en-US"/>
          </a:p>
        </p:txBody>
      </p:sp>
      <p:sp>
        <p:nvSpPr>
          <p:cNvPr id="6" name="Footer Placeholder 5">
            <a:extLst>
              <a:ext uri="{FF2B5EF4-FFF2-40B4-BE49-F238E27FC236}">
                <a16:creationId xmlns:a16="http://schemas.microsoft.com/office/drawing/2014/main" id="{4A8D26D6-35B6-48DE-F1BD-422CFF283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55479-CB5C-762E-1770-6A9CCA6108E2}"/>
              </a:ext>
            </a:extLst>
          </p:cNvPr>
          <p:cNvSpPr>
            <a:spLocks noGrp="1"/>
          </p:cNvSpPr>
          <p:nvPr>
            <p:ph type="sldNum" sz="quarter" idx="12"/>
          </p:nvPr>
        </p:nvSpPr>
        <p:spPr/>
        <p:txBody>
          <a:bodyPr/>
          <a:lstStyle/>
          <a:p>
            <a:fld id="{7A3269B1-8B11-46F5-9148-8C02BC6A4AAD}" type="slidenum">
              <a:rPr lang="en-US" smtClean="0"/>
              <a:t>‹#›</a:t>
            </a:fld>
            <a:endParaRPr lang="en-US"/>
          </a:p>
        </p:txBody>
      </p:sp>
    </p:spTree>
    <p:extLst>
      <p:ext uri="{BB962C8B-B14F-4D97-AF65-F5344CB8AC3E}">
        <p14:creationId xmlns:p14="http://schemas.microsoft.com/office/powerpoint/2010/main" val="256101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22DC5-FAF7-72C7-12B6-CBAF0EAD5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2836C-7EBA-4A92-DE1A-CBEFCE17E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CAC6-67F5-8996-240A-678582825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57D38A-3F2B-49B4-BFC5-3F07304ED0FC}" type="datetimeFigureOut">
              <a:rPr lang="en-US" smtClean="0"/>
              <a:t>7/24/2025</a:t>
            </a:fld>
            <a:endParaRPr lang="en-US"/>
          </a:p>
        </p:txBody>
      </p:sp>
      <p:sp>
        <p:nvSpPr>
          <p:cNvPr id="5" name="Footer Placeholder 4">
            <a:extLst>
              <a:ext uri="{FF2B5EF4-FFF2-40B4-BE49-F238E27FC236}">
                <a16:creationId xmlns:a16="http://schemas.microsoft.com/office/drawing/2014/main" id="{DCD54C6D-7DCF-C13B-AD1C-1764D16E1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2EAB7F-CF16-34C1-F03B-D45D9BE2D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3269B1-8B11-46F5-9148-8C02BC6A4AAD}" type="slidenum">
              <a:rPr lang="en-US" smtClean="0"/>
              <a:t>‹#›</a:t>
            </a:fld>
            <a:endParaRPr lang="en-US"/>
          </a:p>
        </p:txBody>
      </p:sp>
    </p:spTree>
    <p:extLst>
      <p:ext uri="{BB962C8B-B14F-4D97-AF65-F5344CB8AC3E}">
        <p14:creationId xmlns:p14="http://schemas.microsoft.com/office/powerpoint/2010/main" val="333409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Babylon the Great in the Bible? | Christianity.com">
            <a:extLst>
              <a:ext uri="{FF2B5EF4-FFF2-40B4-BE49-F238E27FC236}">
                <a16:creationId xmlns:a16="http://schemas.microsoft.com/office/drawing/2014/main" id="{5ED18519-AAF7-12D0-740B-DAE09719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095" t="9091" r="10865" b="1"/>
          <a:stretch>
            <a:fillRect/>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C24B6C-34FB-671F-5C12-5E3ABEE92233}"/>
              </a:ext>
            </a:extLst>
          </p:cNvPr>
          <p:cNvSpPr>
            <a:spLocks noGrp="1"/>
          </p:cNvSpPr>
          <p:nvPr>
            <p:ph type="ctrTitle"/>
          </p:nvPr>
        </p:nvSpPr>
        <p:spPr>
          <a:xfrm>
            <a:off x="5882326" y="1122363"/>
            <a:ext cx="6202837" cy="3204134"/>
          </a:xfrm>
        </p:spPr>
        <p:txBody>
          <a:bodyPr anchor="b">
            <a:normAutofit/>
          </a:bodyPr>
          <a:lstStyle/>
          <a:p>
            <a:r>
              <a:rPr lang="en-US" sz="4000" b="1" dirty="0">
                <a:solidFill>
                  <a:schemeClr val="bg1"/>
                </a:solidFill>
              </a:rPr>
              <a:t>EVANGELISTIC SERMON  2</a:t>
            </a:r>
            <a:br>
              <a:rPr lang="en-US" sz="4000" dirty="0">
                <a:solidFill>
                  <a:schemeClr val="bg1"/>
                </a:solidFill>
              </a:rPr>
            </a:br>
            <a:r>
              <a:rPr lang="en-US" sz="4000" b="1" dirty="0">
                <a:solidFill>
                  <a:schemeClr val="bg1"/>
                </a:solidFill>
              </a:rPr>
              <a:t> </a:t>
            </a:r>
            <a:br>
              <a:rPr lang="en-US" sz="4000" dirty="0">
                <a:solidFill>
                  <a:schemeClr val="bg1"/>
                </a:solidFill>
              </a:rPr>
            </a:br>
            <a:r>
              <a:rPr lang="en-US" sz="4000" b="1" dirty="0">
                <a:solidFill>
                  <a:schemeClr val="bg1"/>
                </a:solidFill>
              </a:rPr>
              <a:t>“COME OUT OF HER”</a:t>
            </a:r>
            <a:endParaRPr lang="en-US" sz="4000" dirty="0">
              <a:solidFill>
                <a:schemeClr val="bg1"/>
              </a:solidFill>
            </a:endParaRPr>
          </a:p>
        </p:txBody>
      </p:sp>
      <p:sp>
        <p:nvSpPr>
          <p:cNvPr id="3" name="Subtitle 2">
            <a:extLst>
              <a:ext uri="{FF2B5EF4-FFF2-40B4-BE49-F238E27FC236}">
                <a16:creationId xmlns:a16="http://schemas.microsoft.com/office/drawing/2014/main" id="{0C13754A-0886-2181-5095-9E1952ABD992}"/>
              </a:ext>
            </a:extLst>
          </p:cNvPr>
          <p:cNvSpPr>
            <a:spLocks noGrp="1"/>
          </p:cNvSpPr>
          <p:nvPr>
            <p:ph type="subTitle" idx="1"/>
          </p:nvPr>
        </p:nvSpPr>
        <p:spPr>
          <a:xfrm>
            <a:off x="6972064" y="5448850"/>
            <a:ext cx="4023360" cy="497551"/>
          </a:xfrm>
        </p:spPr>
        <p:txBody>
          <a:bodyPr>
            <a:normAutofit/>
          </a:bodyPr>
          <a:lstStyle/>
          <a:p>
            <a:r>
              <a:rPr lang="en-US" sz="2800" b="1" dirty="0">
                <a:solidFill>
                  <a:schemeClr val="bg1"/>
                </a:solidFill>
              </a:rPr>
              <a:t>REVELATION 18:4</a:t>
            </a:r>
            <a:endParaRPr lang="en-US" sz="2800" dirty="0">
              <a:solidFill>
                <a:schemeClr val="bg1"/>
              </a:solidFill>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62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ulfilled Prophecy: Evidence for the Reliability of the Bible - Reasons to  Believe">
            <a:extLst>
              <a:ext uri="{FF2B5EF4-FFF2-40B4-BE49-F238E27FC236}">
                <a16:creationId xmlns:a16="http://schemas.microsoft.com/office/drawing/2014/main" id="{6CBA9F0F-4B06-E655-C404-45F182FC7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491" t="9091" r="-1" b="-1"/>
          <a:stretch>
            <a:fillRect/>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29FC8E-2458-721A-AAD9-3BBE4D4E3F3B}"/>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b="1" dirty="0">
                <a:solidFill>
                  <a:schemeClr val="bg1"/>
                </a:solidFill>
              </a:rPr>
              <a:t>The World Of God  Will Move Victory To At All Costs!</a:t>
            </a:r>
            <a:endParaRPr lang="en-US" dirty="0">
              <a:solidFill>
                <a:schemeClr val="bg1"/>
              </a:solidFill>
            </a:endParaRPr>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0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HOW TO ENFORCE THE WORD OF GOD - HeavensGate">
            <a:extLst>
              <a:ext uri="{FF2B5EF4-FFF2-40B4-BE49-F238E27FC236}">
                <a16:creationId xmlns:a16="http://schemas.microsoft.com/office/drawing/2014/main" id="{4C2C1A85-5312-8E03-4313-B18D2B30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56" r="1"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Freeform: Shape 308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83" name="Freeform: Shape 308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085" name="Freeform: Shape 308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0FE0C99C-5C60-16A4-64CE-EE19CA0F82DD}"/>
              </a:ext>
            </a:extLst>
          </p:cNvPr>
          <p:cNvSpPr>
            <a:spLocks noGrp="1"/>
          </p:cNvSpPr>
          <p:nvPr>
            <p:ph idx="1"/>
          </p:nvPr>
        </p:nvSpPr>
        <p:spPr>
          <a:xfrm>
            <a:off x="7961874" y="1399784"/>
            <a:ext cx="4144976" cy="4058432"/>
          </a:xfrm>
        </p:spPr>
        <p:txBody>
          <a:bodyPr>
            <a:normAutofit/>
          </a:bodyPr>
          <a:lstStyle/>
          <a:p>
            <a:pPr marL="0" indent="0">
              <a:buNone/>
            </a:pPr>
            <a:r>
              <a:rPr lang="en-US" sz="3200" dirty="0"/>
              <a:t>The word of God is not culturally conditioned.  It is as relevant today as it was  in the days of the </a:t>
            </a:r>
            <a:r>
              <a:rPr lang="en-US" sz="3200" b="1" dirty="0"/>
              <a:t> Caesar Worship </a:t>
            </a:r>
            <a:r>
              <a:rPr lang="en-US" sz="3200" dirty="0"/>
              <a:t> and the </a:t>
            </a:r>
            <a:r>
              <a:rPr lang="en-US" sz="3200" b="1" dirty="0"/>
              <a:t> Emperor persecutions. </a:t>
            </a:r>
            <a:endParaRPr lang="en-US" sz="3200" dirty="0"/>
          </a:p>
        </p:txBody>
      </p:sp>
    </p:spTree>
    <p:extLst>
      <p:ext uri="{BB962C8B-B14F-4D97-AF65-F5344CB8AC3E}">
        <p14:creationId xmlns:p14="http://schemas.microsoft.com/office/powerpoint/2010/main" val="366537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F0B032-4495-71F0-E56D-C33117C75DA2}"/>
              </a:ext>
            </a:extLst>
          </p:cNvPr>
          <p:cNvSpPr>
            <a:spLocks noGrp="1"/>
          </p:cNvSpPr>
          <p:nvPr>
            <p:ph idx="1"/>
          </p:nvPr>
        </p:nvSpPr>
        <p:spPr>
          <a:xfrm>
            <a:off x="453214" y="2141533"/>
            <a:ext cx="11158413" cy="4209143"/>
          </a:xfrm>
        </p:spPr>
        <p:txBody>
          <a:bodyPr>
            <a:normAutofit/>
          </a:bodyPr>
          <a:lstStyle/>
          <a:p>
            <a:pPr marL="0" indent="0">
              <a:lnSpc>
                <a:spcPct val="100000"/>
              </a:lnSpc>
              <a:buNone/>
            </a:pPr>
            <a:r>
              <a:rPr lang="en-US" sz="3200" dirty="0">
                <a:solidFill>
                  <a:schemeClr val="bg1"/>
                </a:solidFill>
              </a:rPr>
              <a:t>That was the state of affairs of the Days of John the Revelator.  Jesus revealed to John the Beloved apostle, through the angel sent from heaven to write down to the world of today that, Babylon the apostate religion has done so much to let the world drink the wine of her filthiness and so stand the risk of damnation. Unless it comes out of her influence, wantonness and idle luxury, there is a certain and sure end!</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99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AD235-ADF9-B751-6C23-2570F9E002E9}"/>
              </a:ext>
            </a:extLst>
          </p:cNvPr>
          <p:cNvSpPr>
            <a:spLocks noGrp="1"/>
          </p:cNvSpPr>
          <p:nvPr>
            <p:ph type="title"/>
          </p:nvPr>
        </p:nvSpPr>
        <p:spPr>
          <a:xfrm>
            <a:off x="218138" y="1188812"/>
            <a:ext cx="3601535" cy="3362459"/>
          </a:xfrm>
        </p:spPr>
        <p:txBody>
          <a:bodyPr anchor="t">
            <a:noAutofit/>
          </a:bodyPr>
          <a:lstStyle/>
          <a:p>
            <a:r>
              <a:rPr lang="en-US" sz="3200" dirty="0">
                <a:solidFill>
                  <a:srgbClr val="FFFFFF"/>
                </a:solidFill>
              </a:rPr>
              <a:t>Babylon of </a:t>
            </a:r>
            <a:r>
              <a:rPr lang="en-US" sz="3200" b="1" dirty="0">
                <a:solidFill>
                  <a:srgbClr val="FFFFFF"/>
                </a:solidFill>
              </a:rPr>
              <a:t> (Revelation 18) </a:t>
            </a:r>
            <a:r>
              <a:rPr lang="en-US" sz="3200" dirty="0">
                <a:solidFill>
                  <a:srgbClr val="FFFFFF"/>
                </a:solidFill>
              </a:rPr>
              <a:t> is “arraigned before the bar of divine justice on five counts </a:t>
            </a:r>
          </a:p>
        </p:txBody>
      </p:sp>
      <p:graphicFrame>
        <p:nvGraphicFramePr>
          <p:cNvPr id="5" name="Content Placeholder 2">
            <a:extLst>
              <a:ext uri="{FF2B5EF4-FFF2-40B4-BE49-F238E27FC236}">
                <a16:creationId xmlns:a16="http://schemas.microsoft.com/office/drawing/2014/main" id="{97A9BCE7-0257-764D-F4E2-652573613042}"/>
              </a:ext>
            </a:extLst>
          </p:cNvPr>
          <p:cNvGraphicFramePr>
            <a:graphicFrameLocks noGrp="1"/>
          </p:cNvGraphicFramePr>
          <p:nvPr>
            <p:ph idx="1"/>
            <p:extLst>
              <p:ext uri="{D42A27DB-BD31-4B8C-83A1-F6EECF244321}">
                <p14:modId xmlns:p14="http://schemas.microsoft.com/office/powerpoint/2010/main" val="2697508418"/>
              </p:ext>
            </p:extLst>
          </p:nvPr>
        </p:nvGraphicFramePr>
        <p:xfrm>
          <a:off x="4225512" y="187890"/>
          <a:ext cx="7748349" cy="6388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78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E2FC6D9-E43D-4D62-9C03-5750101283E0}"/>
                                            </p:graphicEl>
                                          </p:spTgt>
                                        </p:tgtEl>
                                        <p:attrNameLst>
                                          <p:attrName>style.visibility</p:attrName>
                                        </p:attrNameLst>
                                      </p:cBhvr>
                                      <p:to>
                                        <p:strVal val="visible"/>
                                      </p:to>
                                    </p:set>
                                    <p:animEffect transition="in" filter="fade">
                                      <p:cBhvr>
                                        <p:cTn id="7" dur="500"/>
                                        <p:tgtEl>
                                          <p:spTgt spid="5">
                                            <p:graphicEl>
                                              <a:dgm id="{9E2FC6D9-E43D-4D62-9C03-5750101283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27A57EB4-72E1-4957-85E0-F4BE65ED7CB1}"/>
                                            </p:graphicEl>
                                          </p:spTgt>
                                        </p:tgtEl>
                                        <p:attrNameLst>
                                          <p:attrName>style.visibility</p:attrName>
                                        </p:attrNameLst>
                                      </p:cBhvr>
                                      <p:to>
                                        <p:strVal val="visible"/>
                                      </p:to>
                                    </p:set>
                                    <p:animEffect transition="in" filter="fade">
                                      <p:cBhvr>
                                        <p:cTn id="12" dur="500"/>
                                        <p:tgtEl>
                                          <p:spTgt spid="5">
                                            <p:graphicEl>
                                              <a:dgm id="{27A57EB4-72E1-4957-85E0-F4BE65ED7CB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C682B4F-DA53-4294-87E5-94454D045475}"/>
                                            </p:graphicEl>
                                          </p:spTgt>
                                        </p:tgtEl>
                                        <p:attrNameLst>
                                          <p:attrName>style.visibility</p:attrName>
                                        </p:attrNameLst>
                                      </p:cBhvr>
                                      <p:to>
                                        <p:strVal val="visible"/>
                                      </p:to>
                                    </p:set>
                                    <p:animEffect transition="in" filter="fade">
                                      <p:cBhvr>
                                        <p:cTn id="17" dur="500"/>
                                        <p:tgtEl>
                                          <p:spTgt spid="5">
                                            <p:graphicEl>
                                              <a:dgm id="{AC682B4F-DA53-4294-87E5-94454D04547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0567A880-7095-45FB-A243-E4378E0D21A0}"/>
                                            </p:graphicEl>
                                          </p:spTgt>
                                        </p:tgtEl>
                                        <p:attrNameLst>
                                          <p:attrName>style.visibility</p:attrName>
                                        </p:attrNameLst>
                                      </p:cBhvr>
                                      <p:to>
                                        <p:strVal val="visible"/>
                                      </p:to>
                                    </p:set>
                                    <p:animEffect transition="in" filter="fade">
                                      <p:cBhvr>
                                        <p:cTn id="22" dur="500"/>
                                        <p:tgtEl>
                                          <p:spTgt spid="5">
                                            <p:graphicEl>
                                              <a:dgm id="{0567A880-7095-45FB-A243-E4378E0D21A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045D0A24-E028-4719-A45C-7EA9DCAC3891}"/>
                                            </p:graphicEl>
                                          </p:spTgt>
                                        </p:tgtEl>
                                        <p:attrNameLst>
                                          <p:attrName>style.visibility</p:attrName>
                                        </p:attrNameLst>
                                      </p:cBhvr>
                                      <p:to>
                                        <p:strVal val="visible"/>
                                      </p:to>
                                    </p:set>
                                    <p:animEffect transition="in" filter="fade">
                                      <p:cBhvr>
                                        <p:cTn id="27" dur="500"/>
                                        <p:tgtEl>
                                          <p:spTgt spid="5">
                                            <p:graphicEl>
                                              <a:dgm id="{045D0A24-E028-4719-A45C-7EA9DCAC389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Babylon?">
            <a:extLst>
              <a:ext uri="{FF2B5EF4-FFF2-40B4-BE49-F238E27FC236}">
                <a16:creationId xmlns:a16="http://schemas.microsoft.com/office/drawing/2014/main" id="{1345CCD9-4DE6-7807-0B56-46C811328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1B9F06-7125-5DCF-49AE-7B0C77F48470}"/>
              </a:ext>
            </a:extLst>
          </p:cNvPr>
          <p:cNvSpPr>
            <a:spLocks noGrp="1"/>
          </p:cNvSpPr>
          <p:nvPr>
            <p:ph type="title"/>
          </p:nvPr>
        </p:nvSpPr>
        <p:spPr>
          <a:xfrm>
            <a:off x="274528" y="5262802"/>
            <a:ext cx="10515600" cy="1325563"/>
          </a:xfrm>
        </p:spPr>
        <p:txBody>
          <a:bodyPr>
            <a:normAutofit/>
          </a:bodyPr>
          <a:lstStyle/>
          <a:p>
            <a:r>
              <a:rPr lang="en-US" sz="4000" b="1" dirty="0">
                <a:solidFill>
                  <a:schemeClr val="bg1"/>
                </a:solidFill>
                <a:effectLst>
                  <a:outerShdw blurRad="38100" dist="38100" dir="2700000" algn="tl">
                    <a:srgbClr val="000000">
                      <a:alpha val="43137"/>
                    </a:srgbClr>
                  </a:outerShdw>
                </a:effectLst>
                <a:highlight>
                  <a:srgbClr val="000000"/>
                </a:highlight>
              </a:rPr>
              <a:t>What is Babylon The Great?</a:t>
            </a:r>
            <a:endParaRPr lang="en-US" sz="4000" dirty="0">
              <a:solidFill>
                <a:schemeClr val="bg1"/>
              </a:solidFill>
              <a:effectLst>
                <a:outerShdw blurRad="38100" dist="38100" dir="2700000" algn="tl">
                  <a:srgbClr val="000000">
                    <a:alpha val="43137"/>
                  </a:srgbClr>
                </a:outerShdw>
              </a:effectLst>
              <a:highlight>
                <a:srgbClr val="000000"/>
              </a:highlight>
            </a:endParaRPr>
          </a:p>
        </p:txBody>
      </p:sp>
    </p:spTree>
    <p:extLst>
      <p:ext uri="{BB962C8B-B14F-4D97-AF65-F5344CB8AC3E}">
        <p14:creationId xmlns:p14="http://schemas.microsoft.com/office/powerpoint/2010/main" val="53760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E06DFB-9588-3555-EC53-707214B81784}"/>
              </a:ext>
            </a:extLst>
          </p:cNvPr>
          <p:cNvSpPr>
            <a:spLocks noGrp="1"/>
          </p:cNvSpPr>
          <p:nvPr>
            <p:ph idx="1"/>
          </p:nvPr>
        </p:nvSpPr>
        <p:spPr>
          <a:xfrm>
            <a:off x="215948" y="292258"/>
            <a:ext cx="6153947" cy="6121854"/>
          </a:xfrm>
        </p:spPr>
        <p:txBody>
          <a:bodyPr anchor="ctr">
            <a:normAutofit/>
          </a:bodyPr>
          <a:lstStyle/>
          <a:p>
            <a:pPr marL="0" indent="0">
              <a:lnSpc>
                <a:spcPct val="100000"/>
              </a:lnSpc>
              <a:buNone/>
            </a:pPr>
            <a:r>
              <a:rPr lang="en-US" dirty="0">
                <a:solidFill>
                  <a:schemeClr val="tx2"/>
                </a:solidFill>
              </a:rPr>
              <a:t>“Literal Babylon was the great city of the ancient times. It was built by Nimrod </a:t>
            </a:r>
            <a:r>
              <a:rPr lang="en-US" b="1" dirty="0">
                <a:solidFill>
                  <a:schemeClr val="tx2"/>
                </a:solidFill>
              </a:rPr>
              <a:t>(Gen. 10:8). </a:t>
            </a:r>
            <a:r>
              <a:rPr lang="en-US" dirty="0">
                <a:solidFill>
                  <a:schemeClr val="tx2"/>
                </a:solidFill>
              </a:rPr>
              <a:t>“From the days of Babel, the city of Babylon has been the representative of organized opposition to the purposes of God on earth.  A city is a highly organized and integrated association of human beings.  How appropriate is ‘Babylon the great’ as a prophetic symbol for the organized universal, apostate religious organization” </a:t>
            </a:r>
          </a:p>
          <a:p>
            <a:pPr marL="0" indent="0">
              <a:lnSpc>
                <a:spcPct val="100000"/>
              </a:lnSpc>
              <a:buNone/>
            </a:pPr>
            <a:r>
              <a:rPr lang="en-US" b="1" dirty="0">
                <a:solidFill>
                  <a:schemeClr val="tx2"/>
                </a:solidFill>
              </a:rPr>
              <a:t>(ibid, pg. 859)</a:t>
            </a:r>
            <a:r>
              <a:rPr lang="en-US" dirty="0">
                <a:solidFill>
                  <a:schemeClr val="tx2"/>
                </a:solidFill>
              </a:rPr>
              <a:t>.</a:t>
            </a:r>
          </a:p>
          <a:p>
            <a:pPr marL="0" indent="0">
              <a:lnSpc>
                <a:spcPct val="100000"/>
              </a:lnSpc>
              <a:buNone/>
            </a:pPr>
            <a:endParaRPr lang="en-US"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stle scene">
            <a:extLst>
              <a:ext uri="{FF2B5EF4-FFF2-40B4-BE49-F238E27FC236}">
                <a16:creationId xmlns:a16="http://schemas.microsoft.com/office/drawing/2014/main" id="{6CBA053A-B86B-75EA-C430-E56D2EC93E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719350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62398E0-5E75-34A4-F9C3-7B227561A8F7}"/>
              </a:ext>
            </a:extLst>
          </p:cNvPr>
          <p:cNvSpPr>
            <a:spLocks noGrp="1"/>
          </p:cNvSpPr>
          <p:nvPr>
            <p:ph idx="1"/>
          </p:nvPr>
        </p:nvSpPr>
        <p:spPr>
          <a:xfrm>
            <a:off x="1850286" y="2145452"/>
            <a:ext cx="8390659" cy="4081832"/>
          </a:xfrm>
        </p:spPr>
        <p:txBody>
          <a:bodyPr>
            <a:normAutofit/>
          </a:bodyPr>
          <a:lstStyle/>
          <a:p>
            <a:pPr marL="0" indent="0">
              <a:lnSpc>
                <a:spcPct val="100000"/>
              </a:lnSpc>
              <a:buNone/>
            </a:pPr>
            <a:r>
              <a:rPr lang="en-US">
                <a:solidFill>
                  <a:schemeClr val="tx2"/>
                </a:solidFill>
              </a:rPr>
              <a:t>If this is the Babylon the angel warns the world to be wary of, then the “punishment of Babylon, the United apostate religious organization on earth takes place under the seventh plague </a:t>
            </a:r>
            <a:r>
              <a:rPr lang="en-US" b="1">
                <a:solidFill>
                  <a:schemeClr val="tx2"/>
                </a:solidFill>
              </a:rPr>
              <a:t> (Rev. 16:19, Rev. 17:1, 5, 16)” (Ibid, pg. 861). </a:t>
            </a:r>
            <a:r>
              <a:rPr lang="en-US">
                <a:solidFill>
                  <a:schemeClr val="tx2"/>
                </a:solidFill>
              </a:rPr>
              <a:t>Thus this is a divine punishment of which no human being would have a hand in it.</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828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1A0F-7967-6DF3-F451-FBCF865254AE}"/>
              </a:ext>
            </a:extLst>
          </p:cNvPr>
          <p:cNvSpPr>
            <a:spLocks noGrp="1"/>
          </p:cNvSpPr>
          <p:nvPr>
            <p:ph type="title"/>
          </p:nvPr>
        </p:nvSpPr>
        <p:spPr>
          <a:xfrm>
            <a:off x="374737" y="239864"/>
            <a:ext cx="10515600" cy="1325563"/>
          </a:xfrm>
        </p:spPr>
        <p:txBody>
          <a:bodyPr>
            <a:noAutofit/>
          </a:bodyPr>
          <a:lstStyle/>
          <a:p>
            <a:r>
              <a:rPr lang="en-US" sz="3200" b="1" dirty="0"/>
              <a:t>Under the divine command, mystical Babylon made up of three parts: </a:t>
            </a:r>
            <a:br>
              <a:rPr lang="en-US" sz="3200" b="1" dirty="0"/>
            </a:br>
            <a:endParaRPr lang="en-US" sz="3200" b="1" dirty="0"/>
          </a:p>
        </p:txBody>
      </p:sp>
      <p:graphicFrame>
        <p:nvGraphicFramePr>
          <p:cNvPr id="5" name="Content Placeholder 4">
            <a:extLst>
              <a:ext uri="{FF2B5EF4-FFF2-40B4-BE49-F238E27FC236}">
                <a16:creationId xmlns:a16="http://schemas.microsoft.com/office/drawing/2014/main" id="{EC78E505-F7A0-83E8-F9AF-39915DBF0A28}"/>
              </a:ext>
            </a:extLst>
          </p:cNvPr>
          <p:cNvGraphicFramePr>
            <a:graphicFrameLocks noGrp="1"/>
          </p:cNvGraphicFramePr>
          <p:nvPr>
            <p:ph idx="1"/>
            <p:extLst>
              <p:ext uri="{D42A27DB-BD31-4B8C-83A1-F6EECF244321}">
                <p14:modId xmlns:p14="http://schemas.microsoft.com/office/powerpoint/2010/main" val="2391855954"/>
              </p:ext>
            </p:extLst>
          </p:nvPr>
        </p:nvGraphicFramePr>
        <p:xfrm>
          <a:off x="374737" y="1462370"/>
          <a:ext cx="1167947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091CCE12-29A4-7C82-16E2-1E3245099166}"/>
              </a:ext>
            </a:extLst>
          </p:cNvPr>
          <p:cNvSpPr txBox="1">
            <a:spLocks/>
          </p:cNvSpPr>
          <p:nvPr/>
        </p:nvSpPr>
        <p:spPr>
          <a:xfrm>
            <a:off x="512524" y="4986337"/>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Would receive the divine punishment.</a:t>
            </a:r>
          </a:p>
        </p:txBody>
      </p:sp>
    </p:spTree>
    <p:extLst>
      <p:ext uri="{BB962C8B-B14F-4D97-AF65-F5344CB8AC3E}">
        <p14:creationId xmlns:p14="http://schemas.microsoft.com/office/powerpoint/2010/main" val="32378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E7E95-024A-5BC2-BE1A-31D13CFECD52}"/>
              </a:ext>
            </a:extLst>
          </p:cNvPr>
          <p:cNvPicPr>
            <a:picLocks noChangeAspect="1"/>
          </p:cNvPicPr>
          <p:nvPr/>
        </p:nvPicPr>
        <p:blipFill>
          <a:blip r:embed="rId3">
            <a:alphaModFix amt="50000"/>
          </a:blip>
          <a:srcRect t="16556" b="8693"/>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2DA490C-3734-3420-0CD9-5899185FDBB4}"/>
              </a:ext>
            </a:extLst>
          </p:cNvPr>
          <p:cNvSpPr>
            <a:spLocks noGrp="1"/>
          </p:cNvSpPr>
          <p:nvPr>
            <p:ph type="title"/>
          </p:nvPr>
        </p:nvSpPr>
        <p:spPr>
          <a:xfrm>
            <a:off x="2089759" y="4826757"/>
            <a:ext cx="9916438" cy="1943559"/>
          </a:xfrm>
        </p:spPr>
        <p:txBody>
          <a:bodyPr vert="horz" lIns="91440" tIns="45720" rIns="91440" bIns="45720" rtlCol="0" anchor="b">
            <a:normAutofit/>
          </a:bodyPr>
          <a:lstStyle/>
          <a:p>
            <a:pPr algn="r"/>
            <a:r>
              <a:rPr lang="en-US" sz="5400" b="1" dirty="0">
                <a:solidFill>
                  <a:srgbClr val="FFFFFF"/>
                </a:solidFill>
              </a:rPr>
              <a:t>What is going to happen at the end of time?</a:t>
            </a:r>
            <a:endParaRPr lang="en-US" sz="5400" dirty="0">
              <a:solidFill>
                <a:srgbClr val="FFFFFF"/>
              </a:solidFill>
            </a:endParaRPr>
          </a:p>
        </p:txBody>
      </p:sp>
    </p:spTree>
    <p:extLst>
      <p:ext uri="{BB962C8B-B14F-4D97-AF65-F5344CB8AC3E}">
        <p14:creationId xmlns:p14="http://schemas.microsoft.com/office/powerpoint/2010/main" val="498619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s hell burning for all eternity?">
            <a:extLst>
              <a:ext uri="{FF2B5EF4-FFF2-40B4-BE49-F238E27FC236}">
                <a16:creationId xmlns:a16="http://schemas.microsoft.com/office/drawing/2014/main" id="{74891BD0-EC80-90EC-1A0B-6C4ADE3F1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79" r="1958"/>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6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CADB814-4D5B-D22D-BC98-20DB6D275696}"/>
              </a:ext>
            </a:extLst>
          </p:cNvPr>
          <p:cNvSpPr>
            <a:spLocks noGrp="1"/>
          </p:cNvSpPr>
          <p:nvPr>
            <p:ph idx="1"/>
          </p:nvPr>
        </p:nvSpPr>
        <p:spPr>
          <a:xfrm>
            <a:off x="249477" y="237996"/>
            <a:ext cx="4948824" cy="6338168"/>
          </a:xfrm>
        </p:spPr>
        <p:txBody>
          <a:bodyPr>
            <a:normAutofit lnSpcReduction="10000"/>
          </a:bodyPr>
          <a:lstStyle/>
          <a:p>
            <a:pPr marL="0" indent="0">
              <a:lnSpc>
                <a:spcPct val="100000"/>
              </a:lnSpc>
              <a:buNone/>
            </a:pPr>
            <a:r>
              <a:rPr lang="en-US" dirty="0"/>
              <a:t>The Mystical Babylon’s three entities mentioned above led by the papacy would unite to hate the people of GOD, who would stand by Him to hold on to </a:t>
            </a:r>
            <a:r>
              <a:rPr lang="en-US" b="1" dirty="0"/>
              <a:t> “Thus Saith the LORD”! </a:t>
            </a:r>
            <a:r>
              <a:rPr lang="en-US" dirty="0"/>
              <a:t>At the last moments of the world’s history, they would enact a death decree to eradicate the people of God.  This will happen unless the LORD cut short the time and finishes it in righteousness </a:t>
            </a:r>
            <a:r>
              <a:rPr lang="en-US" b="1" dirty="0"/>
              <a:t> </a:t>
            </a:r>
          </a:p>
          <a:p>
            <a:pPr marL="0" indent="0">
              <a:lnSpc>
                <a:spcPct val="100000"/>
              </a:lnSpc>
              <a:buNone/>
            </a:pPr>
            <a:r>
              <a:rPr lang="en-US" b="1" dirty="0"/>
              <a:t>(Romans 9:28).</a:t>
            </a:r>
            <a:r>
              <a:rPr lang="en-US" dirty="0"/>
              <a:t> </a:t>
            </a:r>
          </a:p>
        </p:txBody>
      </p:sp>
    </p:spTree>
    <p:extLst>
      <p:ext uri="{BB962C8B-B14F-4D97-AF65-F5344CB8AC3E}">
        <p14:creationId xmlns:p14="http://schemas.microsoft.com/office/powerpoint/2010/main" val="143530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abylon the Great in 1914 and 2014 – The Herald">
            <a:extLst>
              <a:ext uri="{FF2B5EF4-FFF2-40B4-BE49-F238E27FC236}">
                <a16:creationId xmlns:a16="http://schemas.microsoft.com/office/drawing/2014/main" id="{D0E21799-6BB6-71E8-409C-6BCF1997C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110" r="-1" b="-1"/>
          <a:stretch>
            <a:fillRect/>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Freeform: Shape 2058">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939DE-5E19-D014-B15B-EE9A39E1B9E8}"/>
              </a:ext>
            </a:extLst>
          </p:cNvPr>
          <p:cNvSpPr>
            <a:spLocks noGrp="1"/>
          </p:cNvSpPr>
          <p:nvPr>
            <p:ph type="title"/>
          </p:nvPr>
        </p:nvSpPr>
        <p:spPr>
          <a:xfrm>
            <a:off x="371094" y="1161288"/>
            <a:ext cx="3438144" cy="1125728"/>
          </a:xfrm>
        </p:spPr>
        <p:txBody>
          <a:bodyPr anchor="b">
            <a:normAutofit/>
          </a:bodyPr>
          <a:lstStyle/>
          <a:p>
            <a:r>
              <a:rPr lang="en-US" sz="3200" b="1" dirty="0"/>
              <a:t>Introduction</a:t>
            </a:r>
          </a:p>
        </p:txBody>
      </p:sp>
      <p:sp>
        <p:nvSpPr>
          <p:cNvPr id="2061" name="Rectangle 206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24D4581-8DF3-2A7E-3355-FC45F0ED7BC7}"/>
              </a:ext>
            </a:extLst>
          </p:cNvPr>
          <p:cNvSpPr>
            <a:spLocks noGrp="1"/>
          </p:cNvSpPr>
          <p:nvPr>
            <p:ph idx="1"/>
          </p:nvPr>
        </p:nvSpPr>
        <p:spPr>
          <a:xfrm>
            <a:off x="240646" y="2673038"/>
            <a:ext cx="3965236" cy="3973691"/>
          </a:xfrm>
        </p:spPr>
        <p:txBody>
          <a:bodyPr anchor="t">
            <a:normAutofit/>
          </a:bodyPr>
          <a:lstStyle/>
          <a:p>
            <a:pPr marL="0" indent="0">
              <a:lnSpc>
                <a:spcPct val="100000"/>
              </a:lnSpc>
              <a:buNone/>
            </a:pPr>
            <a:r>
              <a:rPr lang="en-US" dirty="0"/>
              <a:t>What is this Babylon that John the Revelator writes about.  </a:t>
            </a:r>
          </a:p>
          <a:p>
            <a:pPr marL="0" indent="0">
              <a:lnSpc>
                <a:spcPct val="100000"/>
              </a:lnSpc>
              <a:buNone/>
            </a:pPr>
            <a:r>
              <a:rPr lang="en-US" dirty="0"/>
              <a:t>Is this the Babylon that the </a:t>
            </a:r>
            <a:r>
              <a:rPr lang="en-US" dirty="0" err="1"/>
              <a:t>Luthers</a:t>
            </a:r>
            <a:r>
              <a:rPr lang="en-US" dirty="0"/>
              <a:t> and Calvins saw in the 16</a:t>
            </a:r>
            <a:r>
              <a:rPr lang="en-US" baseline="30000" dirty="0"/>
              <a:t>th</a:t>
            </a:r>
            <a:r>
              <a:rPr lang="en-US" dirty="0"/>
              <a:t> century?</a:t>
            </a:r>
          </a:p>
        </p:txBody>
      </p:sp>
    </p:spTree>
    <p:extLst>
      <p:ext uri="{BB962C8B-B14F-4D97-AF65-F5344CB8AC3E}">
        <p14:creationId xmlns:p14="http://schemas.microsoft.com/office/powerpoint/2010/main" val="2745026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27A838-B5CA-2C9C-E4D7-F5A977EF16B7}"/>
              </a:ext>
            </a:extLst>
          </p:cNvPr>
          <p:cNvSpPr>
            <a:spLocks noGrp="1"/>
          </p:cNvSpPr>
          <p:nvPr>
            <p:ph idx="1"/>
          </p:nvPr>
        </p:nvSpPr>
        <p:spPr>
          <a:xfrm>
            <a:off x="473425" y="488516"/>
            <a:ext cx="6491046" cy="6125226"/>
          </a:xfrm>
        </p:spPr>
        <p:txBody>
          <a:bodyPr>
            <a:normAutofit/>
          </a:bodyPr>
          <a:lstStyle/>
          <a:p>
            <a:r>
              <a:rPr lang="en-US" sz="3200" dirty="0"/>
              <a:t>As the appointed moment arrives, and the wicked from the </a:t>
            </a:r>
            <a:r>
              <a:rPr lang="en-US" sz="3200" b="1" dirty="0"/>
              <a:t> 3-tiered </a:t>
            </a:r>
            <a:r>
              <a:rPr lang="en-US" sz="3200" dirty="0"/>
              <a:t> religious union rush to annihilate God’s people, the voice of God would declare </a:t>
            </a:r>
            <a:r>
              <a:rPr lang="en-US" sz="3200" b="1" dirty="0"/>
              <a:t> “It is done!” (Rev. 16:17).</a:t>
            </a:r>
            <a:r>
              <a:rPr lang="en-US" sz="3200" dirty="0"/>
              <a:t> </a:t>
            </a:r>
          </a:p>
          <a:p>
            <a:r>
              <a:rPr lang="en-US" sz="3200" dirty="0"/>
              <a:t>This declaration would terminate the agonizing time of the people of God.  Their crisis is recorded in </a:t>
            </a:r>
            <a:r>
              <a:rPr lang="en-US" sz="3200" b="1" dirty="0"/>
              <a:t>(Jeremiah 30:5-7).</a:t>
            </a:r>
            <a:r>
              <a:rPr lang="en-US" sz="3200" dirty="0"/>
              <a:t> The LORD  would deliver His saints as He ushers in the 7</a:t>
            </a:r>
            <a:r>
              <a:rPr lang="en-US" sz="3200" baseline="30000" dirty="0"/>
              <a:t>th</a:t>
            </a:r>
            <a:r>
              <a:rPr lang="en-US" sz="3200" dirty="0"/>
              <a:t> plague.</a:t>
            </a:r>
          </a:p>
        </p:txBody>
      </p:sp>
      <p:pic>
        <p:nvPicPr>
          <p:cNvPr id="7170" name="Picture 2" descr="Pictures of: 'jesus christ with angels' - GoodSalt">
            <a:extLst>
              <a:ext uri="{FF2B5EF4-FFF2-40B4-BE49-F238E27FC236}">
                <a16:creationId xmlns:a16="http://schemas.microsoft.com/office/drawing/2014/main" id="{D1E2F0B7-C4A4-2153-3374-50AB6084C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001"/>
          <a:stretch>
            <a:fillRect/>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49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8EEB-3F40-A61E-DA36-3CC6A4549DFE}"/>
              </a:ext>
            </a:extLst>
          </p:cNvPr>
          <p:cNvSpPr>
            <a:spLocks noGrp="1"/>
          </p:cNvSpPr>
          <p:nvPr>
            <p:ph type="title"/>
          </p:nvPr>
        </p:nvSpPr>
        <p:spPr>
          <a:xfrm>
            <a:off x="587680" y="315021"/>
            <a:ext cx="10515600" cy="1325563"/>
          </a:xfrm>
        </p:spPr>
        <p:txBody>
          <a:bodyPr>
            <a:normAutofit/>
          </a:bodyPr>
          <a:lstStyle/>
          <a:p>
            <a:r>
              <a:rPr lang="en-US" sz="3200" dirty="0"/>
              <a:t>Some of the events that would characterize the outpouring of the Seventh plague include:</a:t>
            </a:r>
          </a:p>
        </p:txBody>
      </p:sp>
      <p:graphicFrame>
        <p:nvGraphicFramePr>
          <p:cNvPr id="4" name="Content Placeholder 3">
            <a:extLst>
              <a:ext uri="{FF2B5EF4-FFF2-40B4-BE49-F238E27FC236}">
                <a16:creationId xmlns:a16="http://schemas.microsoft.com/office/drawing/2014/main" id="{234B4D13-4141-1936-6F40-627E78097A7E}"/>
              </a:ext>
            </a:extLst>
          </p:cNvPr>
          <p:cNvGraphicFramePr>
            <a:graphicFrameLocks noGrp="1"/>
          </p:cNvGraphicFramePr>
          <p:nvPr>
            <p:ph idx="1"/>
            <p:extLst>
              <p:ext uri="{D42A27DB-BD31-4B8C-83A1-F6EECF244321}">
                <p14:modId xmlns:p14="http://schemas.microsoft.com/office/powerpoint/2010/main" val="546345189"/>
              </p:ext>
            </p:extLst>
          </p:nvPr>
        </p:nvGraphicFramePr>
        <p:xfrm>
          <a:off x="112734" y="1640584"/>
          <a:ext cx="11864236" cy="5217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81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Rectangle 820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0" name="Rectangle 820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2" name="Rectangle 821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FF1F7-617A-13AB-02EF-C37F2C7BE2BF}"/>
              </a:ext>
            </a:extLst>
          </p:cNvPr>
          <p:cNvSpPr>
            <a:spLocks noGrp="1"/>
          </p:cNvSpPr>
          <p:nvPr>
            <p:ph type="title"/>
          </p:nvPr>
        </p:nvSpPr>
        <p:spPr>
          <a:xfrm>
            <a:off x="699713" y="5490971"/>
            <a:ext cx="9609207"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The reaction  of the sons of men</a:t>
            </a:r>
            <a:endParaRPr lang="en-US" sz="3700" kern="1200" dirty="0">
              <a:solidFill>
                <a:srgbClr val="FFFFFF"/>
              </a:solidFill>
              <a:latin typeface="+mj-lt"/>
              <a:ea typeface="+mj-ea"/>
              <a:cs typeface="+mj-cs"/>
            </a:endParaRPr>
          </a:p>
        </p:txBody>
      </p:sp>
      <p:pic>
        <p:nvPicPr>
          <p:cNvPr id="8194" name="Picture 2" descr="Surprised shocked people. Human emotions reaction Stock Photo | Adobe Stock">
            <a:extLst>
              <a:ext uri="{FF2B5EF4-FFF2-40B4-BE49-F238E27FC236}">
                <a16:creationId xmlns:a16="http://schemas.microsoft.com/office/drawing/2014/main" id="{6C43602E-5A86-9BB4-5DAB-451A39AF66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535" y="1036213"/>
            <a:ext cx="11327549" cy="322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03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7633E4-51DD-8F9A-D558-8B990FCC8F0F}"/>
              </a:ext>
            </a:extLst>
          </p:cNvPr>
          <p:cNvSpPr>
            <a:spLocks noGrp="1"/>
          </p:cNvSpPr>
          <p:nvPr>
            <p:ph idx="1"/>
          </p:nvPr>
        </p:nvSpPr>
        <p:spPr>
          <a:xfrm>
            <a:off x="460898" y="601318"/>
            <a:ext cx="6603781" cy="5849585"/>
          </a:xfrm>
        </p:spPr>
        <p:txBody>
          <a:bodyPr>
            <a:noAutofit/>
          </a:bodyPr>
          <a:lstStyle/>
          <a:p>
            <a:pPr marL="0" indent="0">
              <a:buNone/>
            </a:pPr>
            <a:r>
              <a:rPr lang="en-US" sz="3200" dirty="0"/>
              <a:t>After that great earthquake the apostate religious amalgam falls apart.  </a:t>
            </a:r>
          </a:p>
          <a:p>
            <a:pPr marL="0" indent="0">
              <a:buNone/>
            </a:pPr>
            <a:r>
              <a:rPr lang="en-US" sz="3200" dirty="0"/>
              <a:t>The political forces of the world that also hold the intention of destroying the people of God also break up. </a:t>
            </a:r>
          </a:p>
          <a:p>
            <a:pPr marL="0" indent="0">
              <a:buNone/>
            </a:pPr>
            <a:r>
              <a:rPr lang="en-US" sz="3200" dirty="0"/>
              <a:t> And there will be terrible anxiety among the people of the world as God steps in to save His people.  </a:t>
            </a:r>
          </a:p>
          <a:p>
            <a:pPr marL="0" indent="0">
              <a:buNone/>
            </a:pPr>
            <a:r>
              <a:rPr lang="en-US" sz="3200" dirty="0"/>
              <a:t>Then they would begin to fight among </a:t>
            </a:r>
            <a:r>
              <a:rPr lang="en-US" sz="3200" b="1" dirty="0"/>
              <a:t>themselves.</a:t>
            </a:r>
            <a:endParaRPr lang="en-US" sz="3200" dirty="0"/>
          </a:p>
          <a:p>
            <a:pPr marL="0" indent="0">
              <a:buNone/>
            </a:pPr>
            <a:endParaRPr lang="en-US" sz="3200" dirty="0"/>
          </a:p>
        </p:txBody>
      </p:sp>
      <p:pic>
        <p:nvPicPr>
          <p:cNvPr id="9220" name="Picture 4" descr="Generative ai illustration of chaos and destruction on the earth with water  and buildings on top due to climate change | Premium AI-generated image">
            <a:extLst>
              <a:ext uri="{FF2B5EF4-FFF2-40B4-BE49-F238E27FC236}">
                <a16:creationId xmlns:a16="http://schemas.microsoft.com/office/drawing/2014/main" id="{505DE6B9-BF8D-88F4-E1FC-784744B38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653"/>
          <a:stretch>
            <a:fillRect/>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57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71BCDB-7389-6FE9-83B3-B2D8E5939BD7}"/>
              </a:ext>
            </a:extLst>
          </p:cNvPr>
          <p:cNvSpPr>
            <a:spLocks noGrp="1"/>
          </p:cNvSpPr>
          <p:nvPr>
            <p:ph idx="1"/>
          </p:nvPr>
        </p:nvSpPr>
        <p:spPr>
          <a:xfrm>
            <a:off x="278578" y="425305"/>
            <a:ext cx="6385269" cy="5793082"/>
          </a:xfrm>
        </p:spPr>
        <p:txBody>
          <a:bodyPr anchor="ctr">
            <a:normAutofit/>
          </a:bodyPr>
          <a:lstStyle/>
          <a:p>
            <a:pPr marL="0" indent="0">
              <a:lnSpc>
                <a:spcPct val="100000"/>
              </a:lnSpc>
              <a:buNone/>
            </a:pPr>
            <a:r>
              <a:rPr lang="en-US" dirty="0">
                <a:solidFill>
                  <a:schemeClr val="tx2"/>
                </a:solidFill>
              </a:rPr>
              <a:t>There will be carnage as people would react to the fact that, they had been deceived!  </a:t>
            </a:r>
          </a:p>
          <a:p>
            <a:pPr marL="0" indent="0">
              <a:lnSpc>
                <a:spcPct val="100000"/>
              </a:lnSpc>
              <a:buNone/>
            </a:pPr>
            <a:r>
              <a:rPr lang="en-US" dirty="0">
                <a:solidFill>
                  <a:schemeClr val="tx2"/>
                </a:solidFill>
              </a:rPr>
              <a:t>Instead of people being taught the truth about heaven’s wrath against the pervasive false messages that were delivered in Christendom, they were taught sugar-coated messages, so they were imprisoned in falsehood.  </a:t>
            </a:r>
          </a:p>
          <a:p>
            <a:pPr marL="0" indent="0">
              <a:lnSpc>
                <a:spcPct val="100000"/>
              </a:lnSpc>
              <a:buNone/>
            </a:pPr>
            <a:r>
              <a:rPr lang="en-US" dirty="0">
                <a:solidFill>
                  <a:schemeClr val="tx2"/>
                </a:solidFill>
              </a:rPr>
              <a:t>For that matter they attacked the religious leaders. </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onfused Person">
            <a:extLst>
              <a:ext uri="{FF2B5EF4-FFF2-40B4-BE49-F238E27FC236}">
                <a16:creationId xmlns:a16="http://schemas.microsoft.com/office/drawing/2014/main" id="{B104BE8D-7EDF-E89D-01B8-CB1D512B3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034503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The Importance of Truth in our Institutional Service | Future Forge">
            <a:extLst>
              <a:ext uri="{FF2B5EF4-FFF2-40B4-BE49-F238E27FC236}">
                <a16:creationId xmlns:a16="http://schemas.microsoft.com/office/drawing/2014/main" id="{A60B8ED2-1390-BFF3-840A-F61BCD799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61" r="5631" b="2"/>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2A76D07-803F-D245-2CA8-838F6AB69D67}"/>
              </a:ext>
            </a:extLst>
          </p:cNvPr>
          <p:cNvSpPr>
            <a:spLocks noGrp="1"/>
          </p:cNvSpPr>
          <p:nvPr>
            <p:ph idx="1"/>
          </p:nvPr>
        </p:nvSpPr>
        <p:spPr>
          <a:xfrm>
            <a:off x="287055" y="450937"/>
            <a:ext cx="4547992" cy="6062597"/>
          </a:xfrm>
        </p:spPr>
        <p:txBody>
          <a:bodyPr>
            <a:normAutofit/>
          </a:bodyPr>
          <a:lstStyle/>
          <a:p>
            <a:pPr marL="0" indent="0">
              <a:lnSpc>
                <a:spcPct val="100000"/>
              </a:lnSpc>
              <a:buNone/>
            </a:pPr>
            <a:r>
              <a:rPr lang="en-US" dirty="0"/>
              <a:t>Today as we listen to this message, truth is fallen in the streets </a:t>
            </a:r>
            <a:r>
              <a:rPr lang="en-US" b="1" dirty="0"/>
              <a:t> (Isaiah 59: 14-17). </a:t>
            </a:r>
            <a:r>
              <a:rPr lang="en-US" dirty="0"/>
              <a:t>“Thus filled with fury the hosts of the earth turn upon their leaders and upon one another. The weapons with which they had purposed to slay the saints were used to destroy their leaders.  There will be strife and bloodshed every where” </a:t>
            </a:r>
            <a:r>
              <a:rPr lang="en-US" b="1" dirty="0"/>
              <a:t> (Ibid. pg. 847).</a:t>
            </a:r>
            <a:endParaRPr lang="en-US" dirty="0"/>
          </a:p>
          <a:p>
            <a:pPr marL="0" indent="0">
              <a:lnSpc>
                <a:spcPct val="100000"/>
              </a:lnSpc>
              <a:buNone/>
            </a:pPr>
            <a:endParaRPr lang="en-US" dirty="0"/>
          </a:p>
        </p:txBody>
      </p:sp>
    </p:spTree>
    <p:extLst>
      <p:ext uri="{BB962C8B-B14F-4D97-AF65-F5344CB8AC3E}">
        <p14:creationId xmlns:p14="http://schemas.microsoft.com/office/powerpoint/2010/main" val="2411047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49C0-4577-4B37-3673-A356ACBA05D2}"/>
              </a:ext>
            </a:extLst>
          </p:cNvPr>
          <p:cNvSpPr>
            <a:spLocks noGrp="1"/>
          </p:cNvSpPr>
          <p:nvPr>
            <p:ph type="title"/>
          </p:nvPr>
        </p:nvSpPr>
        <p:spPr>
          <a:xfrm>
            <a:off x="374737" y="94184"/>
            <a:ext cx="10515600" cy="586853"/>
          </a:xfrm>
        </p:spPr>
        <p:txBody>
          <a:bodyPr>
            <a:normAutofit/>
          </a:bodyPr>
          <a:lstStyle/>
          <a:p>
            <a:r>
              <a:rPr lang="en-US" sz="3600" b="1"/>
              <a:t>Conclusion</a:t>
            </a:r>
            <a:endParaRPr lang="en-US" sz="3600" dirty="0"/>
          </a:p>
        </p:txBody>
      </p:sp>
      <p:sp>
        <p:nvSpPr>
          <p:cNvPr id="3" name="Content Placeholder 2">
            <a:extLst>
              <a:ext uri="{FF2B5EF4-FFF2-40B4-BE49-F238E27FC236}">
                <a16:creationId xmlns:a16="http://schemas.microsoft.com/office/drawing/2014/main" id="{D60CD029-8A7F-3286-4EE4-AD0F55A5A631}"/>
              </a:ext>
            </a:extLst>
          </p:cNvPr>
          <p:cNvSpPr>
            <a:spLocks noGrp="1"/>
          </p:cNvSpPr>
          <p:nvPr>
            <p:ph idx="1"/>
          </p:nvPr>
        </p:nvSpPr>
        <p:spPr>
          <a:xfrm>
            <a:off x="712940" y="973855"/>
            <a:ext cx="5383060" cy="4900852"/>
          </a:xfrm>
        </p:spPr>
        <p:txBody>
          <a:bodyPr>
            <a:normAutofit/>
          </a:bodyPr>
          <a:lstStyle/>
          <a:p>
            <a:pPr marL="0" indent="0">
              <a:lnSpc>
                <a:spcPct val="100000"/>
              </a:lnSpc>
              <a:buNone/>
            </a:pPr>
            <a:r>
              <a:rPr lang="en-US" sz="3200" dirty="0"/>
              <a:t>It is amid this cacophony of sounds and confusion that Jesus appears in the blaze of His glory to take His wedded bride, the church home.  </a:t>
            </a:r>
            <a:r>
              <a:rPr lang="en-US" sz="3200" b="1" dirty="0"/>
              <a:t> (Rev. 6:14-17) </a:t>
            </a:r>
            <a:r>
              <a:rPr lang="en-US" sz="3200" dirty="0"/>
              <a:t>states that the people would run </a:t>
            </a:r>
            <a:r>
              <a:rPr lang="en-US" sz="3200" dirty="0" err="1"/>
              <a:t>helter</a:t>
            </a:r>
            <a:r>
              <a:rPr lang="en-US" sz="3200" dirty="0"/>
              <a:t> skelter but no one could save them. </a:t>
            </a:r>
          </a:p>
        </p:txBody>
      </p:sp>
      <p:pic>
        <p:nvPicPr>
          <p:cNvPr id="11268" name="Picture 4" descr="Download Free Pictures of Jesus Christ in Heaven | Wallpaper">
            <a:extLst>
              <a:ext uri="{FF2B5EF4-FFF2-40B4-BE49-F238E27FC236}">
                <a16:creationId xmlns:a16="http://schemas.microsoft.com/office/drawing/2014/main" id="{F2A3566A-6AC7-634A-E976-7C83DE73B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137" y="0"/>
            <a:ext cx="4868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33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5FFFF2-7B4D-E125-20AB-FF6400C35D51}"/>
              </a:ext>
            </a:extLst>
          </p:cNvPr>
          <p:cNvSpPr>
            <a:spLocks noGrp="1"/>
          </p:cNvSpPr>
          <p:nvPr>
            <p:ph idx="1"/>
          </p:nvPr>
        </p:nvSpPr>
        <p:spPr>
          <a:xfrm>
            <a:off x="299581" y="993012"/>
            <a:ext cx="5796419" cy="5207372"/>
          </a:xfrm>
        </p:spPr>
        <p:txBody>
          <a:bodyPr>
            <a:normAutofit/>
          </a:bodyPr>
          <a:lstStyle/>
          <a:p>
            <a:pPr marL="0" indent="0">
              <a:buNone/>
            </a:pPr>
            <a:r>
              <a:rPr lang="en-US" dirty="0"/>
              <a:t>It is because of the nearness of this catastrophic and cataclysmic event that the lost would go through, that is why the angel of God wants this message to be delivered, that those genuine innocent people would come out of Babylon.  </a:t>
            </a:r>
          </a:p>
          <a:p>
            <a:pPr marL="0" indent="0">
              <a:buNone/>
            </a:pPr>
            <a:r>
              <a:rPr lang="en-US" dirty="0"/>
              <a:t>God wants the church that listens to Him to preach so that the innocent people in Babylon could run out of it before it is too late.  </a:t>
            </a:r>
          </a:p>
          <a:p>
            <a:pPr marL="0" indent="0">
              <a:buNone/>
            </a:pPr>
            <a:endParaRPr lang="en-US" dirty="0"/>
          </a:p>
        </p:txBody>
      </p:sp>
      <p:pic>
        <p:nvPicPr>
          <p:cNvPr id="12290" name="Picture 2" descr="Three Angels' Messages in Easy Terms">
            <a:extLst>
              <a:ext uri="{FF2B5EF4-FFF2-40B4-BE49-F238E27FC236}">
                <a16:creationId xmlns:a16="http://schemas.microsoft.com/office/drawing/2014/main" id="{F3F15033-2BF0-A666-FC1C-6B931AEB2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032"/>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6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5031AF-55FC-6C6B-5233-3AE6AA18F2EE}"/>
              </a:ext>
            </a:extLst>
          </p:cNvPr>
          <p:cNvSpPr>
            <a:spLocks noGrp="1"/>
          </p:cNvSpPr>
          <p:nvPr>
            <p:ph idx="1"/>
          </p:nvPr>
        </p:nvSpPr>
        <p:spPr>
          <a:xfrm>
            <a:off x="600205" y="722562"/>
            <a:ext cx="4998929" cy="5803498"/>
          </a:xfrm>
        </p:spPr>
        <p:txBody>
          <a:bodyPr>
            <a:normAutofit/>
          </a:bodyPr>
          <a:lstStyle/>
          <a:p>
            <a:pPr marL="0" indent="0">
              <a:buNone/>
            </a:pPr>
            <a:r>
              <a:rPr lang="en-US" sz="3200" dirty="0"/>
              <a:t>Therefore, come out of the </a:t>
            </a:r>
            <a:r>
              <a:rPr lang="en-US" sz="3200" b="1" dirty="0"/>
              <a:t> glossolalia falsehood.  </a:t>
            </a:r>
            <a:r>
              <a:rPr lang="en-US" sz="3200" dirty="0"/>
              <a:t> Yes, come out of the secret rapture non-biblical doctrine.  Because Jesus is coming soon! Come out of her, the Babylon of inky dark false doctrines! Come out of her! Come out of her, my people!</a:t>
            </a:r>
          </a:p>
          <a:p>
            <a:endParaRPr lang="en-US" sz="3200" dirty="0"/>
          </a:p>
        </p:txBody>
      </p:sp>
      <p:pic>
        <p:nvPicPr>
          <p:cNvPr id="13314" name="Picture 2" descr="Were the disciples speaking in tongues on Pentecost? – Good Question">
            <a:extLst>
              <a:ext uri="{FF2B5EF4-FFF2-40B4-BE49-F238E27FC236}">
                <a16:creationId xmlns:a16="http://schemas.microsoft.com/office/drawing/2014/main" id="{FDBB6E16-715D-5B91-1516-0D6DB0EF3A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40" r="2312" b="2840"/>
          <a:stretch>
            <a:fillRect/>
          </a:stretch>
        </p:blipFill>
        <p:spPr bwMode="auto">
          <a:xfrm>
            <a:off x="7653402" y="9"/>
            <a:ext cx="4409161" cy="671394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6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World Factbook - The World Factbook">
            <a:extLst>
              <a:ext uri="{FF2B5EF4-FFF2-40B4-BE49-F238E27FC236}">
                <a16:creationId xmlns:a16="http://schemas.microsoft.com/office/drawing/2014/main" id="{02B51A45-2D07-1173-9502-BD2E64BA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342" t="9091"/>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57D14FF-BEB4-DDA5-4055-149C02D60AF9}"/>
              </a:ext>
            </a:extLst>
          </p:cNvPr>
          <p:cNvSpPr>
            <a:spLocks noGrp="1"/>
          </p:cNvSpPr>
          <p:nvPr>
            <p:ph idx="1"/>
          </p:nvPr>
        </p:nvSpPr>
        <p:spPr>
          <a:xfrm>
            <a:off x="5953991" y="2718054"/>
            <a:ext cx="6078681" cy="3955402"/>
          </a:xfrm>
        </p:spPr>
        <p:txBody>
          <a:bodyPr anchor="t">
            <a:normAutofit/>
          </a:bodyPr>
          <a:lstStyle/>
          <a:p>
            <a:r>
              <a:rPr lang="en-US" dirty="0">
                <a:solidFill>
                  <a:schemeClr val="bg1"/>
                </a:solidFill>
              </a:rPr>
              <a:t>What is happening in the World Today?  </a:t>
            </a:r>
          </a:p>
          <a:p>
            <a:r>
              <a:rPr lang="en-US" dirty="0">
                <a:solidFill>
                  <a:schemeClr val="bg1"/>
                </a:solidFill>
              </a:rPr>
              <a:t>What are we seeing in America?  </a:t>
            </a:r>
          </a:p>
          <a:p>
            <a:r>
              <a:rPr lang="en-US" dirty="0">
                <a:solidFill>
                  <a:schemeClr val="bg1"/>
                </a:solidFill>
              </a:rPr>
              <a:t>Who ever thought a democratic law-abiding America can be reduced to tools in the hands of only two individuals in that country? </a:t>
            </a:r>
          </a:p>
        </p:txBody>
      </p:sp>
    </p:spTree>
    <p:extLst>
      <p:ext uri="{BB962C8B-B14F-4D97-AF65-F5344CB8AC3E}">
        <p14:creationId xmlns:p14="http://schemas.microsoft.com/office/powerpoint/2010/main" val="158845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B7CD-321C-AFBF-10E1-6E7A1317586F}"/>
              </a:ext>
            </a:extLst>
          </p:cNvPr>
          <p:cNvSpPr>
            <a:spLocks noGrp="1"/>
          </p:cNvSpPr>
          <p:nvPr>
            <p:ph type="title"/>
          </p:nvPr>
        </p:nvSpPr>
        <p:spPr>
          <a:xfrm>
            <a:off x="469231" y="276727"/>
            <a:ext cx="10515600" cy="536659"/>
          </a:xfrm>
        </p:spPr>
        <p:txBody>
          <a:bodyPr>
            <a:noAutofit/>
          </a:bodyPr>
          <a:lstStyle/>
          <a:p>
            <a:r>
              <a:rPr lang="en-US" sz="3200" b="1" dirty="0"/>
              <a:t>Based on these occurrences in the world</a:t>
            </a:r>
          </a:p>
        </p:txBody>
      </p:sp>
      <p:graphicFrame>
        <p:nvGraphicFramePr>
          <p:cNvPr id="4" name="Diagram 3">
            <a:extLst>
              <a:ext uri="{FF2B5EF4-FFF2-40B4-BE49-F238E27FC236}">
                <a16:creationId xmlns:a16="http://schemas.microsoft.com/office/drawing/2014/main" id="{7736D2C5-142C-80D4-DD16-EA0DEB266AE7}"/>
              </a:ext>
            </a:extLst>
          </p:cNvPr>
          <p:cNvGraphicFramePr/>
          <p:nvPr>
            <p:extLst>
              <p:ext uri="{D42A27DB-BD31-4B8C-83A1-F6EECF244321}">
                <p14:modId xmlns:p14="http://schemas.microsoft.com/office/powerpoint/2010/main" val="3405770246"/>
              </p:ext>
            </p:extLst>
          </p:nvPr>
        </p:nvGraphicFramePr>
        <p:xfrm>
          <a:off x="469231" y="818146"/>
          <a:ext cx="11502189" cy="5763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57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30CC10B-522E-4156-8178-F9D6AB012219}"/>
                                            </p:graphicEl>
                                          </p:spTgt>
                                        </p:tgtEl>
                                        <p:attrNameLst>
                                          <p:attrName>style.visibility</p:attrName>
                                        </p:attrNameLst>
                                      </p:cBhvr>
                                      <p:to>
                                        <p:strVal val="visible"/>
                                      </p:to>
                                    </p:set>
                                    <p:animEffect transition="in" filter="fade">
                                      <p:cBhvr>
                                        <p:cTn id="7" dur="500"/>
                                        <p:tgtEl>
                                          <p:spTgt spid="4">
                                            <p:graphicEl>
                                              <a:dgm id="{330CC10B-522E-4156-8178-F9D6AB0122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B0DF288-C6CC-4E6B-90E6-370383ED36BA}"/>
                                            </p:graphicEl>
                                          </p:spTgt>
                                        </p:tgtEl>
                                        <p:attrNameLst>
                                          <p:attrName>style.visibility</p:attrName>
                                        </p:attrNameLst>
                                      </p:cBhvr>
                                      <p:to>
                                        <p:strVal val="visible"/>
                                      </p:to>
                                    </p:set>
                                    <p:animEffect transition="in" filter="fade">
                                      <p:cBhvr>
                                        <p:cTn id="10" dur="500"/>
                                        <p:tgtEl>
                                          <p:spTgt spid="4">
                                            <p:graphicEl>
                                              <a:dgm id="{CB0DF288-C6CC-4E6B-90E6-370383ED36B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5218C8E0-361A-4101-B0F2-9AA37820964D}"/>
                                            </p:graphicEl>
                                          </p:spTgt>
                                        </p:tgtEl>
                                        <p:attrNameLst>
                                          <p:attrName>style.visibility</p:attrName>
                                        </p:attrNameLst>
                                      </p:cBhvr>
                                      <p:to>
                                        <p:strVal val="visible"/>
                                      </p:to>
                                    </p:set>
                                    <p:animEffect transition="in" filter="fade">
                                      <p:cBhvr>
                                        <p:cTn id="15" dur="500"/>
                                        <p:tgtEl>
                                          <p:spTgt spid="4">
                                            <p:graphicEl>
                                              <a:dgm id="{5218C8E0-361A-4101-B0F2-9AA37820964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4707EC45-C72F-4154-95CB-BA59F4E80704}"/>
                                            </p:graphicEl>
                                          </p:spTgt>
                                        </p:tgtEl>
                                        <p:attrNameLst>
                                          <p:attrName>style.visibility</p:attrName>
                                        </p:attrNameLst>
                                      </p:cBhvr>
                                      <p:to>
                                        <p:strVal val="visible"/>
                                      </p:to>
                                    </p:set>
                                    <p:animEffect transition="in" filter="fade">
                                      <p:cBhvr>
                                        <p:cTn id="18" dur="500"/>
                                        <p:tgtEl>
                                          <p:spTgt spid="4">
                                            <p:graphicEl>
                                              <a:dgm id="{4707EC45-C72F-4154-95CB-BA59F4E8070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B9125286-C9F1-4A5E-8313-943AD7C32A49}"/>
                                            </p:graphicEl>
                                          </p:spTgt>
                                        </p:tgtEl>
                                        <p:attrNameLst>
                                          <p:attrName>style.visibility</p:attrName>
                                        </p:attrNameLst>
                                      </p:cBhvr>
                                      <p:to>
                                        <p:strVal val="visible"/>
                                      </p:to>
                                    </p:set>
                                    <p:animEffect transition="in" filter="fade">
                                      <p:cBhvr>
                                        <p:cTn id="23" dur="500"/>
                                        <p:tgtEl>
                                          <p:spTgt spid="4">
                                            <p:graphicEl>
                                              <a:dgm id="{B9125286-C9F1-4A5E-8313-943AD7C32A4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7030E945-650E-4ECD-BC2B-F14BA4220BD9}"/>
                                            </p:graphicEl>
                                          </p:spTgt>
                                        </p:tgtEl>
                                        <p:attrNameLst>
                                          <p:attrName>style.visibility</p:attrName>
                                        </p:attrNameLst>
                                      </p:cBhvr>
                                      <p:to>
                                        <p:strVal val="visible"/>
                                      </p:to>
                                    </p:set>
                                    <p:animEffect transition="in" filter="fade">
                                      <p:cBhvr>
                                        <p:cTn id="26" dur="500"/>
                                        <p:tgtEl>
                                          <p:spTgt spid="4">
                                            <p:graphicEl>
                                              <a:dgm id="{7030E945-650E-4ECD-BC2B-F14BA4220B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CA31B-BA53-02E0-D25D-A3AE01260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3B4E18-40EB-6849-26F5-9AA7924B67FD}"/>
              </a:ext>
            </a:extLst>
          </p:cNvPr>
          <p:cNvSpPr>
            <a:spLocks noGrp="1"/>
          </p:cNvSpPr>
          <p:nvPr>
            <p:ph type="title"/>
          </p:nvPr>
        </p:nvSpPr>
        <p:spPr>
          <a:xfrm>
            <a:off x="469231" y="276727"/>
            <a:ext cx="10515600" cy="536659"/>
          </a:xfrm>
        </p:spPr>
        <p:txBody>
          <a:bodyPr>
            <a:noAutofit/>
          </a:bodyPr>
          <a:lstStyle/>
          <a:p>
            <a:r>
              <a:rPr lang="en-US" sz="3200" b="1" dirty="0"/>
              <a:t>Based on these occurrences in the world</a:t>
            </a:r>
          </a:p>
        </p:txBody>
      </p:sp>
      <p:graphicFrame>
        <p:nvGraphicFramePr>
          <p:cNvPr id="4" name="Diagram 3">
            <a:extLst>
              <a:ext uri="{FF2B5EF4-FFF2-40B4-BE49-F238E27FC236}">
                <a16:creationId xmlns:a16="http://schemas.microsoft.com/office/drawing/2014/main" id="{C633C74C-C906-D9FC-5119-71CB60C9776E}"/>
              </a:ext>
            </a:extLst>
          </p:cNvPr>
          <p:cNvGraphicFramePr/>
          <p:nvPr>
            <p:extLst>
              <p:ext uri="{D42A27DB-BD31-4B8C-83A1-F6EECF244321}">
                <p14:modId xmlns:p14="http://schemas.microsoft.com/office/powerpoint/2010/main" val="12104476"/>
              </p:ext>
            </p:extLst>
          </p:nvPr>
        </p:nvGraphicFramePr>
        <p:xfrm>
          <a:off x="344905" y="1431758"/>
          <a:ext cx="11502189" cy="4824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30CC10B-522E-4156-8178-F9D6AB012219}"/>
                                            </p:graphicEl>
                                          </p:spTgt>
                                        </p:tgtEl>
                                        <p:attrNameLst>
                                          <p:attrName>style.visibility</p:attrName>
                                        </p:attrNameLst>
                                      </p:cBhvr>
                                      <p:to>
                                        <p:strVal val="visible"/>
                                      </p:to>
                                    </p:set>
                                    <p:animEffect transition="in" filter="fade">
                                      <p:cBhvr>
                                        <p:cTn id="7" dur="500"/>
                                        <p:tgtEl>
                                          <p:spTgt spid="4">
                                            <p:graphicEl>
                                              <a:dgm id="{330CC10B-522E-4156-8178-F9D6AB0122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B0DF288-C6CC-4E6B-90E6-370383ED36BA}"/>
                                            </p:graphicEl>
                                          </p:spTgt>
                                        </p:tgtEl>
                                        <p:attrNameLst>
                                          <p:attrName>style.visibility</p:attrName>
                                        </p:attrNameLst>
                                      </p:cBhvr>
                                      <p:to>
                                        <p:strVal val="visible"/>
                                      </p:to>
                                    </p:set>
                                    <p:animEffect transition="in" filter="fade">
                                      <p:cBhvr>
                                        <p:cTn id="10" dur="500"/>
                                        <p:tgtEl>
                                          <p:spTgt spid="4">
                                            <p:graphicEl>
                                              <a:dgm id="{CB0DF288-C6CC-4E6B-90E6-370383ED36B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0C8E68C-E4B6-4CBE-ADA7-A7CDD9787081}"/>
                                            </p:graphicEl>
                                          </p:spTgt>
                                        </p:tgtEl>
                                        <p:attrNameLst>
                                          <p:attrName>style.visibility</p:attrName>
                                        </p:attrNameLst>
                                      </p:cBhvr>
                                      <p:to>
                                        <p:strVal val="visible"/>
                                      </p:to>
                                    </p:set>
                                    <p:animEffect transition="in" filter="fade">
                                      <p:cBhvr>
                                        <p:cTn id="15" dur="500"/>
                                        <p:tgtEl>
                                          <p:spTgt spid="4">
                                            <p:graphicEl>
                                              <a:dgm id="{60C8E68C-E4B6-4CBE-ADA7-A7CDD978708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EB14ADB0-1C52-44DB-BB22-AF1C0EB1453F}"/>
                                            </p:graphicEl>
                                          </p:spTgt>
                                        </p:tgtEl>
                                        <p:attrNameLst>
                                          <p:attrName>style.visibility</p:attrName>
                                        </p:attrNameLst>
                                      </p:cBhvr>
                                      <p:to>
                                        <p:strVal val="visible"/>
                                      </p:to>
                                    </p:set>
                                    <p:animEffect transition="in" filter="fade">
                                      <p:cBhvr>
                                        <p:cTn id="18" dur="500"/>
                                        <p:tgtEl>
                                          <p:spTgt spid="4">
                                            <p:graphicEl>
                                              <a:dgm id="{EB14ADB0-1C52-44DB-BB22-AF1C0EB14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tique Clock Background Stock Photo, Picture and Royalty Free Image. Image  21134870.">
            <a:extLst>
              <a:ext uri="{FF2B5EF4-FFF2-40B4-BE49-F238E27FC236}">
                <a16:creationId xmlns:a16="http://schemas.microsoft.com/office/drawing/2014/main" id="{72AC7EB1-9E50-E7F8-0B40-3551A1766B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2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9AC5A8-1B2D-9BD3-A0D9-D80821C2489C}"/>
              </a:ext>
            </a:extLst>
          </p:cNvPr>
          <p:cNvSpPr>
            <a:spLocks noGrp="1"/>
          </p:cNvSpPr>
          <p:nvPr>
            <p:ph type="title"/>
          </p:nvPr>
        </p:nvSpPr>
        <p:spPr>
          <a:xfrm>
            <a:off x="501316" y="2479768"/>
            <a:ext cx="7896726" cy="874128"/>
          </a:xfrm>
        </p:spPr>
        <p:txBody>
          <a:bodyPr>
            <a:normAutofit fontScale="90000"/>
          </a:bodyPr>
          <a:lstStyle/>
          <a:p>
            <a:r>
              <a:rPr lang="en-US" b="1" dirty="0">
                <a:effectLst>
                  <a:outerShdw blurRad="38100" dist="38100" dir="2700000" algn="tl">
                    <a:srgbClr val="000000">
                      <a:alpha val="43137"/>
                    </a:srgbClr>
                  </a:outerShdw>
                </a:effectLst>
              </a:rPr>
              <a:t>The world of the Yester-Years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85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DA | Evangelism">
            <a:extLst>
              <a:ext uri="{FF2B5EF4-FFF2-40B4-BE49-F238E27FC236}">
                <a16:creationId xmlns:a16="http://schemas.microsoft.com/office/drawing/2014/main" id="{450E51E6-EFA5-7120-18CB-FDE16102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448" y="1612232"/>
            <a:ext cx="7857552" cy="5005136"/>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EEA7A7-A640-E1D6-73FC-04425E3F3C55}"/>
              </a:ext>
            </a:extLst>
          </p:cNvPr>
          <p:cNvSpPr>
            <a:spLocks noGrp="1"/>
          </p:cNvSpPr>
          <p:nvPr>
            <p:ph idx="1"/>
          </p:nvPr>
        </p:nvSpPr>
        <p:spPr>
          <a:xfrm>
            <a:off x="296780" y="1758658"/>
            <a:ext cx="5069305" cy="4351338"/>
          </a:xfrm>
        </p:spPr>
        <p:txBody>
          <a:bodyPr>
            <a:normAutofit/>
          </a:bodyPr>
          <a:lstStyle/>
          <a:p>
            <a:pPr marL="0" indent="0">
              <a:lnSpc>
                <a:spcPct val="100000"/>
              </a:lnSpc>
              <a:buNone/>
            </a:pPr>
            <a:r>
              <a:rPr lang="en-US" sz="3200" dirty="0"/>
              <a:t>Everybody, every where who has done any evangelism today would agree with me that, the world of today is seriously different from the world of the yester-years.</a:t>
            </a:r>
          </a:p>
        </p:txBody>
      </p:sp>
    </p:spTree>
    <p:extLst>
      <p:ext uri="{BB962C8B-B14F-4D97-AF65-F5344CB8AC3E}">
        <p14:creationId xmlns:p14="http://schemas.microsoft.com/office/powerpoint/2010/main" val="336024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ESDA | North New South Wales Conference, South Pacific Division">
            <a:extLst>
              <a:ext uri="{FF2B5EF4-FFF2-40B4-BE49-F238E27FC236}">
                <a16:creationId xmlns:a16="http://schemas.microsoft.com/office/drawing/2014/main" id="{F3E5BD50-4CA2-8F78-BB27-D4D64CD5C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36" r="-1" b="4969"/>
          <a:stretch>
            <a:fillRect/>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7188" name="Group 7187">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7189" name="Freeform: Shape 7188">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190" name="Freeform: Shape 718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7191" name="Freeform: Shape 7190">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7192" name="Freeform: Shape 7191">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034ED7B6-92ED-11C1-F69D-85716BF5C49D}"/>
              </a:ext>
            </a:extLst>
          </p:cNvPr>
          <p:cNvSpPr>
            <a:spLocks noGrp="1"/>
          </p:cNvSpPr>
          <p:nvPr>
            <p:ph idx="1"/>
          </p:nvPr>
        </p:nvSpPr>
        <p:spPr>
          <a:xfrm>
            <a:off x="986589" y="4087191"/>
            <a:ext cx="11032958" cy="2542210"/>
          </a:xfrm>
        </p:spPr>
        <p:txBody>
          <a:bodyPr anchor="ctr">
            <a:normAutofit/>
          </a:bodyPr>
          <a:lstStyle/>
          <a:p>
            <a:pPr marL="0" indent="0">
              <a:lnSpc>
                <a:spcPct val="100000"/>
              </a:lnSpc>
              <a:buNone/>
            </a:pPr>
            <a:r>
              <a:rPr lang="en-US" dirty="0">
                <a:solidFill>
                  <a:schemeClr val="tx2"/>
                </a:solidFill>
              </a:rPr>
              <a:t>The open air evangelistic Campaigns that were conducted in the Tent Cathedrals in the days of the </a:t>
            </a:r>
            <a:r>
              <a:rPr lang="en-US" b="1" dirty="0">
                <a:solidFill>
                  <a:schemeClr val="tx2"/>
                </a:solidFill>
              </a:rPr>
              <a:t> H.M. Richards (Snr), C.D Brooks, C. D Henrys,  E.E </a:t>
            </a:r>
            <a:r>
              <a:rPr lang="en-US" b="1" dirty="0" err="1">
                <a:solidFill>
                  <a:schemeClr val="tx2"/>
                </a:solidFill>
              </a:rPr>
              <a:t>Clevelands</a:t>
            </a:r>
            <a:r>
              <a:rPr lang="en-US" dirty="0">
                <a:solidFill>
                  <a:schemeClr val="tx2"/>
                </a:solidFill>
              </a:rPr>
              <a:t> and the Top-Notch powerful evangelists this world has produced in the days gone by is irrelevant today!</a:t>
            </a:r>
          </a:p>
          <a:p>
            <a:pPr marL="0" indent="0">
              <a:lnSpc>
                <a:spcPct val="100000"/>
              </a:lnSpc>
              <a:buNone/>
            </a:pPr>
            <a:endParaRPr lang="en-US" dirty="0">
              <a:solidFill>
                <a:schemeClr val="tx2"/>
              </a:solidFill>
            </a:endParaRPr>
          </a:p>
        </p:txBody>
      </p:sp>
    </p:spTree>
    <p:extLst>
      <p:ext uri="{BB962C8B-B14F-4D97-AF65-F5344CB8AC3E}">
        <p14:creationId xmlns:p14="http://schemas.microsoft.com/office/powerpoint/2010/main" val="3863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e Easy Ways To Work Hard">
            <a:extLst>
              <a:ext uri="{FF2B5EF4-FFF2-40B4-BE49-F238E27FC236}">
                <a16:creationId xmlns:a16="http://schemas.microsoft.com/office/drawing/2014/main" id="{798E6FE8-6A27-CADC-81A3-4C23B3FD75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rcRect/>
          <a:stretch>
            <a:fillRect/>
          </a:stretch>
        </p:blipFill>
        <p:spPr bwMode="auto">
          <a:xfrm>
            <a:off x="-1" y="0"/>
            <a:ext cx="12192001" cy="68762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1A48F26-AB99-6204-F6A4-9D1ED774F040}"/>
              </a:ext>
            </a:extLst>
          </p:cNvPr>
          <p:cNvSpPr>
            <a:spLocks noGrp="1"/>
          </p:cNvSpPr>
          <p:nvPr>
            <p:ph idx="1"/>
          </p:nvPr>
        </p:nvSpPr>
        <p:spPr>
          <a:xfrm>
            <a:off x="308974" y="212942"/>
            <a:ext cx="6217086" cy="2773787"/>
          </a:xfrm>
        </p:spPr>
        <p:txBody>
          <a:bodyPr>
            <a:normAutofit/>
          </a:bodyPr>
          <a:lstStyle/>
          <a:p>
            <a:pPr marL="0" indent="0">
              <a:lnSpc>
                <a:spcPct val="100000"/>
              </a:lnSpc>
              <a:buNone/>
            </a:pPr>
            <a:r>
              <a:rPr lang="en-US" dirty="0">
                <a:solidFill>
                  <a:schemeClr val="bg1"/>
                </a:solidFill>
              </a:rPr>
              <a:t>So Evangelists are tottering on tough grounds as they try to get the world’s attention to understand the identity of the apostate Babylon and the need to </a:t>
            </a:r>
            <a:r>
              <a:rPr lang="en-US" b="1" dirty="0">
                <a:solidFill>
                  <a:schemeClr val="bg1"/>
                </a:solidFill>
              </a:rPr>
              <a:t> “come out”</a:t>
            </a:r>
            <a:r>
              <a:rPr lang="en-US" dirty="0">
                <a:solidFill>
                  <a:schemeClr val="bg1"/>
                </a:solidFill>
              </a:rPr>
              <a:t> of her </a:t>
            </a:r>
            <a:r>
              <a:rPr lang="en-US" b="1" dirty="0">
                <a:solidFill>
                  <a:schemeClr val="bg1"/>
                </a:solidFill>
              </a:rPr>
              <a:t> (Rev. 18:4).</a:t>
            </a:r>
            <a:endParaRPr lang="en-US" dirty="0">
              <a:solidFill>
                <a:schemeClr val="bg1"/>
              </a:solidFill>
            </a:endParaRPr>
          </a:p>
          <a:p>
            <a:pPr marL="0" indent="0">
              <a:lnSpc>
                <a:spcPct val="100000"/>
              </a:lnSpc>
              <a:buNone/>
            </a:pPr>
            <a:endParaRPr lang="en-US" dirty="0">
              <a:solidFill>
                <a:schemeClr val="bg1"/>
              </a:solidFill>
            </a:endParaRPr>
          </a:p>
        </p:txBody>
      </p:sp>
    </p:spTree>
    <p:extLst>
      <p:ext uri="{BB962C8B-B14F-4D97-AF65-F5344CB8AC3E}">
        <p14:creationId xmlns:p14="http://schemas.microsoft.com/office/powerpoint/2010/main" val="597383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457</TotalTime>
  <Words>1611</Words>
  <Application>Microsoft Office PowerPoint</Application>
  <PresentationFormat>Widescreen</PresentationFormat>
  <Paragraphs>81</Paragraphs>
  <Slides>28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Meiryo</vt:lpstr>
      <vt:lpstr>Aptos</vt:lpstr>
      <vt:lpstr>Arial</vt:lpstr>
      <vt:lpstr>Calibri</vt:lpstr>
      <vt:lpstr>Office Theme</vt:lpstr>
      <vt:lpstr>EVANGELISTIC SERMON  2   “COME OUT OF HER”</vt:lpstr>
      <vt:lpstr>Introduction</vt:lpstr>
      <vt:lpstr>PowerPoint Presentation</vt:lpstr>
      <vt:lpstr>Based on these occurrences in the world</vt:lpstr>
      <vt:lpstr>Based on these occurrences in the world</vt:lpstr>
      <vt:lpstr>The world of the Yester-Years</vt:lpstr>
      <vt:lpstr>PowerPoint Presentation</vt:lpstr>
      <vt:lpstr>PowerPoint Presentation</vt:lpstr>
      <vt:lpstr>PowerPoint Presentation</vt:lpstr>
      <vt:lpstr>The World Of God  Will Move Victory To At All Costs!</vt:lpstr>
      <vt:lpstr>PowerPoint Presentation</vt:lpstr>
      <vt:lpstr>PowerPoint Presentation</vt:lpstr>
      <vt:lpstr>Babylon of  (Revelation 18)  is “arraigned before the bar of divine justice on five counts </vt:lpstr>
      <vt:lpstr>What is Babylon The Great?</vt:lpstr>
      <vt:lpstr>PowerPoint Presentation</vt:lpstr>
      <vt:lpstr>PowerPoint Presentation</vt:lpstr>
      <vt:lpstr>Under the divine command, mystical Babylon made up of three parts:  </vt:lpstr>
      <vt:lpstr>What is going to happen at the end of time?</vt:lpstr>
      <vt:lpstr>PowerPoint Presentation</vt:lpstr>
      <vt:lpstr>PowerPoint Presentation</vt:lpstr>
      <vt:lpstr>Some of the events that would characterize the outpouring of the Seventh plague include:</vt:lpstr>
      <vt:lpstr>The reaction  of the sons of men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3</cp:revision>
  <dcterms:created xsi:type="dcterms:W3CDTF">2025-07-23T12:15:48Z</dcterms:created>
  <dcterms:modified xsi:type="dcterms:W3CDTF">2025-07-24T13:33:12Z</dcterms:modified>
</cp:coreProperties>
</file>